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3C"/>
    <a:srgbClr val="FFE076"/>
    <a:srgbClr val="FFDF76"/>
    <a:srgbClr val="5ACBF5"/>
    <a:srgbClr val="CAC454"/>
    <a:srgbClr val="969FDB"/>
    <a:srgbClr val="F09891"/>
    <a:srgbClr val="73C481"/>
    <a:srgbClr val="FFBA6C"/>
    <a:srgbClr val="A1B6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634" autoAdjust="0"/>
    <p:restoredTop sz="94660"/>
  </p:normalViewPr>
  <p:slideViewPr>
    <p:cSldViewPr snapToGrid="0">
      <p:cViewPr varScale="1">
        <p:scale>
          <a:sx n="107" d="100"/>
          <a:sy n="107" d="100"/>
        </p:scale>
        <p:origin x="1392" y="10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39351C9B-98AA-46C4-AD8E-F4464E19948F}" type="datetimeFigureOut">
              <a:rPr kumimoji="1" lang="ja-JP" altLang="en-US" smtClean="0"/>
              <a:t>2025/7/11</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563CE5D3-EA0D-4324-B944-AC05526BCE0F}" type="slidenum">
              <a:rPr kumimoji="1" lang="ja-JP" altLang="en-US" smtClean="0"/>
              <a:t>‹N›</a:t>
            </a:fld>
            <a:endParaRPr kumimoji="1" lang="ja-JP" altLang="en-US"/>
          </a:p>
        </p:txBody>
      </p:sp>
    </p:spTree>
    <p:extLst>
      <p:ext uri="{BB962C8B-B14F-4D97-AF65-F5344CB8AC3E}">
        <p14:creationId xmlns:p14="http://schemas.microsoft.com/office/powerpoint/2010/main" val="41948114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63CE5D3-EA0D-4324-B944-AC05526BCE0F}" type="slidenum">
              <a:rPr kumimoji="1" lang="ja-JP" altLang="en-US" smtClean="0"/>
              <a:t>1</a:t>
            </a:fld>
            <a:endParaRPr kumimoji="1" lang="ja-JP" altLang="en-US"/>
          </a:p>
        </p:txBody>
      </p:sp>
    </p:spTree>
    <p:extLst>
      <p:ext uri="{BB962C8B-B14F-4D97-AF65-F5344CB8AC3E}">
        <p14:creationId xmlns:p14="http://schemas.microsoft.com/office/powerpoint/2010/main" val="344842164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2256775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1975391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3488576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118100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336645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743978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210243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313125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1513692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64226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376865195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1FBC5-B9FA-4D3B-ACF1-F71D542414EE}" type="datetimeFigureOut">
              <a:rPr kumimoji="1" lang="ja-JP" altLang="en-US" smtClean="0"/>
              <a:t>2025/7/11</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421F2-14F0-4573-8C6C-5F55862D1200}" type="slidenum">
              <a:rPr kumimoji="1" lang="ja-JP" altLang="en-US" smtClean="0"/>
              <a:t>‹N›</a:t>
            </a:fld>
            <a:endParaRPr kumimoji="1" lang="ja-JP" altLang="en-US" dirty="0"/>
          </a:p>
        </p:txBody>
      </p:sp>
    </p:spTree>
    <p:extLst>
      <p:ext uri="{BB962C8B-B14F-4D97-AF65-F5344CB8AC3E}">
        <p14:creationId xmlns:p14="http://schemas.microsoft.com/office/powerpoint/2010/main" val="3620518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655983"/>
          </a:xfrm>
          <a:solidFill>
            <a:srgbClr val="FFD13C"/>
          </a:solidFill>
        </p:spPr>
        <p:txBody>
          <a:bodyPr>
            <a:noAutofit/>
          </a:bodyPr>
          <a:lstStyle/>
          <a:p>
            <a:r>
              <a:rPr kumimoji="1" lang="ja-JP" altLang="en-US" sz="4000" b="1" dirty="0">
                <a:solidFill>
                  <a:schemeClr val="bg1"/>
                </a:solidFill>
              </a:rPr>
              <a:t>経済概況（ロンバルディア州）</a:t>
            </a:r>
          </a:p>
        </p:txBody>
      </p:sp>
      <p:sp>
        <p:nvSpPr>
          <p:cNvPr id="5" name="角丸四角形 4"/>
          <p:cNvSpPr/>
          <p:nvPr/>
        </p:nvSpPr>
        <p:spPr>
          <a:xfrm>
            <a:off x="112216" y="721904"/>
            <a:ext cx="7475353" cy="2212871"/>
          </a:xfrm>
          <a:prstGeom prst="roundRect">
            <a:avLst/>
          </a:prstGeom>
          <a:solidFill>
            <a:schemeClr val="bg1"/>
          </a:solidFill>
          <a:ln>
            <a:solidFill>
              <a:srgbClr val="FFDF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lang="en-US" altLang="ja-JP" sz="1400" dirty="0">
                <a:solidFill>
                  <a:schemeClr val="tx1"/>
                </a:solidFill>
              </a:rPr>
              <a:t>                      </a:t>
            </a:r>
            <a:r>
              <a:rPr lang="ja-JP" altLang="en-US" sz="1100" dirty="0">
                <a:solidFill>
                  <a:schemeClr val="tx1"/>
                </a:solidFill>
              </a:rPr>
              <a:t>＊括弧内の％は伊全体に占める割合</a:t>
            </a:r>
            <a:endParaRPr lang="en-US" altLang="ja-JP" sz="1100" dirty="0">
              <a:solidFill>
                <a:schemeClr val="tx1"/>
              </a:solidFill>
            </a:endParaRPr>
          </a:p>
          <a:p>
            <a:endParaRPr kumimoji="1" lang="it-IT" altLang="ja-JP" sz="1100" dirty="0">
              <a:solidFill>
                <a:schemeClr val="tx1"/>
              </a:solidFill>
            </a:endParaRPr>
          </a:p>
          <a:p>
            <a:r>
              <a:rPr kumimoji="1" lang="ja-JP" altLang="en-US" sz="1400" dirty="0">
                <a:solidFill>
                  <a:schemeClr val="tx1"/>
                </a:solidFill>
              </a:rPr>
              <a:t>●面積：</a:t>
            </a:r>
            <a:r>
              <a:rPr kumimoji="1" lang="en-US" altLang="ja-JP" sz="1400" dirty="0">
                <a:solidFill>
                  <a:schemeClr val="tx1"/>
                </a:solidFill>
              </a:rPr>
              <a:t>23,863</a:t>
            </a:r>
            <a:r>
              <a:rPr kumimoji="1" lang="ja-JP" altLang="en-US" sz="1400" dirty="0">
                <a:solidFill>
                  <a:schemeClr val="tx1"/>
                </a:solidFill>
              </a:rPr>
              <a:t>㎢（</a:t>
            </a:r>
            <a:r>
              <a:rPr kumimoji="1" lang="en-US" altLang="ja-JP" sz="1400" dirty="0">
                <a:solidFill>
                  <a:schemeClr val="tx1"/>
                </a:solidFill>
              </a:rPr>
              <a:t>7.9</a:t>
            </a:r>
            <a:r>
              <a:rPr kumimoji="1" lang="ja-JP" altLang="en-US" sz="1400" dirty="0">
                <a:solidFill>
                  <a:schemeClr val="tx1"/>
                </a:solidFill>
              </a:rPr>
              <a:t>％）●人口：</a:t>
            </a:r>
            <a:r>
              <a:rPr kumimoji="1" lang="en-US" altLang="ja-JP" sz="1400" dirty="0">
                <a:solidFill>
                  <a:schemeClr val="tx1"/>
                </a:solidFill>
              </a:rPr>
              <a:t>10,035,481</a:t>
            </a:r>
            <a:r>
              <a:rPr kumimoji="1" lang="ja-JP" altLang="en-US" sz="1400" dirty="0">
                <a:solidFill>
                  <a:schemeClr val="tx1"/>
                </a:solidFill>
              </a:rPr>
              <a:t>人（</a:t>
            </a:r>
            <a:r>
              <a:rPr lang="en-US" altLang="ja-JP" sz="1400" dirty="0">
                <a:solidFill>
                  <a:schemeClr val="tx1"/>
                </a:solidFill>
              </a:rPr>
              <a:t>17%</a:t>
            </a:r>
            <a:r>
              <a:rPr kumimoji="1" lang="ja-JP" altLang="en-US" sz="1400" dirty="0">
                <a:solidFill>
                  <a:schemeClr val="tx1"/>
                </a:solidFill>
              </a:rPr>
              <a:t>、</a:t>
            </a:r>
            <a:r>
              <a:rPr kumimoji="1" lang="en-US" altLang="ja-JP" sz="1400" dirty="0">
                <a:solidFill>
                  <a:schemeClr val="tx1"/>
                </a:solidFill>
              </a:rPr>
              <a:t>2025</a:t>
            </a:r>
            <a:r>
              <a:rPr kumimoji="1" lang="ja-JP" altLang="en-US" sz="1400" dirty="0">
                <a:solidFill>
                  <a:schemeClr val="tx1"/>
                </a:solidFill>
              </a:rPr>
              <a:t>年）</a:t>
            </a:r>
            <a:endParaRPr kumimoji="1" lang="en-US" altLang="ja-JP" sz="1400" dirty="0">
              <a:solidFill>
                <a:schemeClr val="tx1"/>
              </a:solidFill>
            </a:endParaRPr>
          </a:p>
          <a:p>
            <a:r>
              <a:rPr kumimoji="1" lang="ja-JP" altLang="en-US" sz="1400" dirty="0">
                <a:solidFill>
                  <a:schemeClr val="tx1"/>
                </a:solidFill>
              </a:rPr>
              <a:t>●名目</a:t>
            </a:r>
            <a:r>
              <a:rPr kumimoji="1" lang="en-US" altLang="ja-JP" sz="1400" dirty="0">
                <a:solidFill>
                  <a:schemeClr val="tx1"/>
                </a:solidFill>
              </a:rPr>
              <a:t>GDP</a:t>
            </a:r>
            <a:r>
              <a:rPr kumimoji="1" lang="ja-JP" altLang="en-US" sz="1400" dirty="0">
                <a:solidFill>
                  <a:schemeClr val="tx1"/>
                </a:solidFill>
              </a:rPr>
              <a:t>：</a:t>
            </a:r>
            <a:r>
              <a:rPr kumimoji="1" lang="en-US" altLang="ja-JP" sz="1400" dirty="0">
                <a:solidFill>
                  <a:schemeClr val="tx1"/>
                </a:solidFill>
              </a:rPr>
              <a:t>4903</a:t>
            </a:r>
            <a:r>
              <a:rPr kumimoji="1" lang="ja-JP" altLang="en-US" sz="1400" dirty="0">
                <a:solidFill>
                  <a:schemeClr val="tx1"/>
                </a:solidFill>
              </a:rPr>
              <a:t>億</a:t>
            </a:r>
            <a:r>
              <a:rPr lang="en-US" altLang="ja-JP" sz="1400" dirty="0">
                <a:solidFill>
                  <a:schemeClr val="tx1"/>
                </a:solidFill>
              </a:rPr>
              <a:t>4980</a:t>
            </a:r>
            <a:r>
              <a:rPr kumimoji="1" lang="ja-JP" altLang="en-US" sz="1400" dirty="0">
                <a:solidFill>
                  <a:schemeClr val="tx1"/>
                </a:solidFill>
              </a:rPr>
              <a:t>万ユーロ（</a:t>
            </a:r>
            <a:r>
              <a:rPr kumimoji="1" lang="en-US" altLang="ja-JP" sz="1400" dirty="0">
                <a:solidFill>
                  <a:schemeClr val="tx1"/>
                </a:solidFill>
              </a:rPr>
              <a:t>23</a:t>
            </a:r>
            <a:r>
              <a:rPr kumimoji="1" lang="ja-JP" altLang="en-US" sz="1400" dirty="0">
                <a:solidFill>
                  <a:schemeClr val="tx1"/>
                </a:solidFill>
              </a:rPr>
              <a:t>％、</a:t>
            </a:r>
            <a:r>
              <a:rPr kumimoji="1" lang="en-US" altLang="ja-JP" sz="1400" dirty="0">
                <a:solidFill>
                  <a:schemeClr val="tx1"/>
                </a:solidFill>
              </a:rPr>
              <a:t>2023</a:t>
            </a:r>
            <a:r>
              <a:rPr kumimoji="1" lang="ja-JP" altLang="en-US" sz="1400" dirty="0">
                <a:solidFill>
                  <a:schemeClr val="tx1"/>
                </a:solidFill>
              </a:rPr>
              <a:t>年）</a:t>
            </a:r>
            <a:endParaRPr kumimoji="1" lang="en-US" altLang="ja-JP" sz="1400" dirty="0">
              <a:solidFill>
                <a:schemeClr val="tx1"/>
              </a:solidFill>
            </a:endParaRPr>
          </a:p>
          <a:p>
            <a:r>
              <a:rPr kumimoji="1" lang="ja-JP" altLang="en-US" sz="1400" dirty="0">
                <a:solidFill>
                  <a:schemeClr val="tx1"/>
                </a:solidFill>
              </a:rPr>
              <a:t>●</a:t>
            </a:r>
            <a:r>
              <a:rPr kumimoji="1" lang="en-US" altLang="ja-JP" sz="1400" dirty="0">
                <a:solidFill>
                  <a:schemeClr val="tx1"/>
                </a:solidFill>
              </a:rPr>
              <a:t>1</a:t>
            </a:r>
            <a:r>
              <a:rPr kumimoji="1" lang="ja-JP" altLang="en-US" sz="1400" dirty="0">
                <a:solidFill>
                  <a:schemeClr val="tx1"/>
                </a:solidFill>
              </a:rPr>
              <a:t>人あたりの名目</a:t>
            </a:r>
            <a:r>
              <a:rPr kumimoji="1" lang="en-US" altLang="ja-JP" sz="1400" dirty="0">
                <a:solidFill>
                  <a:schemeClr val="tx1"/>
                </a:solidFill>
              </a:rPr>
              <a:t>GDP</a:t>
            </a:r>
            <a:r>
              <a:rPr kumimoji="1" lang="ja-JP" altLang="en-US" sz="1400" dirty="0">
                <a:solidFill>
                  <a:schemeClr val="tx1"/>
                </a:solidFill>
              </a:rPr>
              <a:t>：</a:t>
            </a:r>
            <a:r>
              <a:rPr lang="en-US" altLang="ja-JP" sz="1400">
                <a:solidFill>
                  <a:schemeClr val="tx1"/>
                </a:solidFill>
              </a:rPr>
              <a:t>49,014</a:t>
            </a:r>
            <a:r>
              <a:rPr lang="ja-JP" altLang="en-US" sz="1400">
                <a:solidFill>
                  <a:schemeClr val="tx1"/>
                </a:solidFill>
              </a:rPr>
              <a:t> </a:t>
            </a:r>
            <a:r>
              <a:rPr kumimoji="1" lang="ja-JP" altLang="en-US" sz="1400" dirty="0">
                <a:solidFill>
                  <a:schemeClr val="tx1"/>
                </a:solidFill>
              </a:rPr>
              <a:t>ユーロ（伊</a:t>
            </a:r>
            <a:r>
              <a:rPr kumimoji="1" lang="en-US" altLang="ja-JP" sz="1400" dirty="0">
                <a:solidFill>
                  <a:schemeClr val="tx1"/>
                </a:solidFill>
              </a:rPr>
              <a:t>36,135 </a:t>
            </a:r>
            <a:r>
              <a:rPr kumimoji="1" lang="ja-JP" altLang="en-US" sz="1400" dirty="0">
                <a:solidFill>
                  <a:schemeClr val="tx1"/>
                </a:solidFill>
              </a:rPr>
              <a:t>ユーロ、</a:t>
            </a:r>
            <a:r>
              <a:rPr kumimoji="1" lang="en-US" altLang="ja-JP" sz="1400" dirty="0">
                <a:solidFill>
                  <a:schemeClr val="tx1"/>
                </a:solidFill>
              </a:rPr>
              <a:t>2023</a:t>
            </a:r>
            <a:r>
              <a:rPr kumimoji="1" lang="ja-JP" altLang="en-US" sz="1400" dirty="0">
                <a:solidFill>
                  <a:schemeClr val="tx1"/>
                </a:solidFill>
              </a:rPr>
              <a:t>年）</a:t>
            </a:r>
            <a:endParaRPr lang="en-US" altLang="ja-JP" sz="1400" dirty="0">
              <a:solidFill>
                <a:schemeClr val="tx1"/>
              </a:solidFill>
            </a:endParaRPr>
          </a:p>
          <a:p>
            <a:r>
              <a:rPr kumimoji="1" lang="ja-JP" altLang="en-US" sz="1400" dirty="0">
                <a:solidFill>
                  <a:schemeClr val="tx1"/>
                </a:solidFill>
              </a:rPr>
              <a:t>●経済成長率：</a:t>
            </a:r>
            <a:r>
              <a:rPr kumimoji="1" lang="en-US" altLang="ja-JP" sz="1400" dirty="0">
                <a:solidFill>
                  <a:schemeClr val="tx1"/>
                </a:solidFill>
              </a:rPr>
              <a:t>+</a:t>
            </a:r>
            <a:r>
              <a:rPr lang="en-US" altLang="ja-JP" sz="1400" dirty="0">
                <a:solidFill>
                  <a:schemeClr val="tx1"/>
                </a:solidFill>
              </a:rPr>
              <a:t>0.5</a:t>
            </a:r>
            <a:r>
              <a:rPr kumimoji="1" lang="ja-JP" altLang="en-US" sz="1400" dirty="0">
                <a:solidFill>
                  <a:schemeClr val="tx1"/>
                </a:solidFill>
              </a:rPr>
              <a:t>％（伊</a:t>
            </a:r>
            <a:r>
              <a:rPr lang="en-US" altLang="ja-JP" sz="1400" dirty="0">
                <a:solidFill>
                  <a:schemeClr val="tx1"/>
                </a:solidFill>
              </a:rPr>
              <a:t>+0.6</a:t>
            </a:r>
            <a:r>
              <a:rPr lang="ja-JP" altLang="en-US" sz="1400" dirty="0">
                <a:solidFill>
                  <a:schemeClr val="tx1"/>
                </a:solidFill>
              </a:rPr>
              <a:t>、</a:t>
            </a:r>
            <a:r>
              <a:rPr lang="en-US" altLang="ja-JP" sz="1400" dirty="0">
                <a:solidFill>
                  <a:schemeClr val="tx1"/>
                </a:solidFill>
              </a:rPr>
              <a:t> 2024</a:t>
            </a:r>
            <a:r>
              <a:rPr lang="ja-JP" altLang="en-US" sz="1400" dirty="0">
                <a:solidFill>
                  <a:schemeClr val="tx1"/>
                </a:solidFill>
              </a:rPr>
              <a:t>年</a:t>
            </a:r>
            <a:r>
              <a:rPr kumimoji="1" lang="ja-JP" altLang="en-US" sz="1400" dirty="0">
                <a:solidFill>
                  <a:schemeClr val="tx1"/>
                </a:solidFill>
              </a:rPr>
              <a:t>）</a:t>
            </a:r>
            <a:endParaRPr lang="en-US" altLang="ja-JP" sz="1400" dirty="0">
              <a:solidFill>
                <a:schemeClr val="tx1"/>
              </a:solidFill>
            </a:endParaRPr>
          </a:p>
          <a:p>
            <a:r>
              <a:rPr kumimoji="1" lang="ja-JP" altLang="en-US" sz="1400" dirty="0">
                <a:solidFill>
                  <a:schemeClr val="tx1"/>
                </a:solidFill>
              </a:rPr>
              <a:t>●失業率：</a:t>
            </a:r>
            <a:r>
              <a:rPr lang="en-US" altLang="ja-JP" sz="1400" dirty="0">
                <a:solidFill>
                  <a:schemeClr val="tx1"/>
                </a:solidFill>
              </a:rPr>
              <a:t>3.7</a:t>
            </a:r>
            <a:r>
              <a:rPr kumimoji="1" lang="ja-JP" altLang="en-US" sz="1400" dirty="0">
                <a:solidFill>
                  <a:schemeClr val="tx1"/>
                </a:solidFill>
              </a:rPr>
              <a:t>％（</a:t>
            </a:r>
            <a:r>
              <a:rPr lang="ja-JP" altLang="en-US" sz="1400" dirty="0">
                <a:solidFill>
                  <a:schemeClr val="tx1"/>
                </a:solidFill>
              </a:rPr>
              <a:t>伊</a:t>
            </a:r>
            <a:r>
              <a:rPr lang="en-US" altLang="ja-JP" sz="1400" dirty="0">
                <a:solidFill>
                  <a:schemeClr val="tx1"/>
                </a:solidFill>
              </a:rPr>
              <a:t>6.6</a:t>
            </a:r>
            <a:r>
              <a:rPr lang="ja-JP" altLang="en-US" sz="1400" dirty="0">
                <a:solidFill>
                  <a:schemeClr val="tx1"/>
                </a:solidFill>
              </a:rPr>
              <a:t>％</a:t>
            </a:r>
            <a:r>
              <a:rPr kumimoji="1" lang="ja-JP" altLang="en-US" sz="1400" dirty="0">
                <a:solidFill>
                  <a:schemeClr val="tx1"/>
                </a:solidFill>
              </a:rPr>
              <a:t>、</a:t>
            </a:r>
            <a:r>
              <a:rPr kumimoji="1" lang="en-US" altLang="ja-JP" sz="1400" dirty="0">
                <a:solidFill>
                  <a:schemeClr val="tx1"/>
                </a:solidFill>
              </a:rPr>
              <a:t>2024</a:t>
            </a:r>
            <a:r>
              <a:rPr kumimoji="1" lang="ja-JP" altLang="en-US" sz="1400" dirty="0">
                <a:solidFill>
                  <a:schemeClr val="tx1"/>
                </a:solidFill>
              </a:rPr>
              <a:t>年）</a:t>
            </a:r>
            <a:endParaRPr kumimoji="1" lang="en-US" altLang="ja-JP" sz="1400" dirty="0">
              <a:solidFill>
                <a:schemeClr val="tx1"/>
              </a:solidFill>
            </a:endParaRPr>
          </a:p>
          <a:p>
            <a:r>
              <a:rPr lang="ja-JP" altLang="en-US" sz="1400" dirty="0">
                <a:solidFill>
                  <a:schemeClr val="tx1"/>
                </a:solidFill>
              </a:rPr>
              <a:t>●輸出額：</a:t>
            </a:r>
            <a:r>
              <a:rPr lang="en-US" altLang="ja-JP" sz="1400" dirty="0">
                <a:solidFill>
                  <a:schemeClr val="tx1"/>
                </a:solidFill>
              </a:rPr>
              <a:t>1639</a:t>
            </a:r>
            <a:r>
              <a:rPr lang="ja-JP" altLang="en-US" sz="1400" dirty="0">
                <a:solidFill>
                  <a:schemeClr val="tx1"/>
                </a:solidFill>
              </a:rPr>
              <a:t>億</a:t>
            </a:r>
            <a:r>
              <a:rPr lang="en-US" altLang="ja-JP" sz="1400" dirty="0">
                <a:solidFill>
                  <a:schemeClr val="tx1"/>
                </a:solidFill>
              </a:rPr>
              <a:t>2200</a:t>
            </a:r>
            <a:r>
              <a:rPr lang="ja-JP" altLang="en-US" sz="1400" dirty="0">
                <a:solidFill>
                  <a:schemeClr val="tx1"/>
                </a:solidFill>
              </a:rPr>
              <a:t>万ユーロ（</a:t>
            </a:r>
            <a:r>
              <a:rPr lang="en-US" altLang="ja-JP" sz="1400" dirty="0">
                <a:solidFill>
                  <a:schemeClr val="tx1"/>
                </a:solidFill>
              </a:rPr>
              <a:t>26</a:t>
            </a:r>
            <a:r>
              <a:rPr lang="ja-JP" altLang="en-US" sz="1400" dirty="0">
                <a:solidFill>
                  <a:schemeClr val="tx1"/>
                </a:solidFill>
              </a:rPr>
              <a:t>％、前年比＋</a:t>
            </a:r>
            <a:r>
              <a:rPr lang="en-US" altLang="ja-JP" sz="1400" dirty="0">
                <a:solidFill>
                  <a:schemeClr val="tx1"/>
                </a:solidFill>
              </a:rPr>
              <a:t>0.6</a:t>
            </a:r>
            <a:r>
              <a:rPr lang="ja-JP" altLang="en-US" sz="1400" dirty="0">
                <a:solidFill>
                  <a:schemeClr val="tx1"/>
                </a:solidFill>
              </a:rPr>
              <a:t>％、</a:t>
            </a:r>
            <a:r>
              <a:rPr lang="en-US" altLang="ja-JP" sz="1400" dirty="0">
                <a:solidFill>
                  <a:schemeClr val="tx1"/>
                </a:solidFill>
              </a:rPr>
              <a:t>2024</a:t>
            </a:r>
            <a:r>
              <a:rPr lang="ja-JP" altLang="en-US" sz="1400" dirty="0">
                <a:solidFill>
                  <a:schemeClr val="tx1"/>
                </a:solidFill>
              </a:rPr>
              <a:t>年）</a:t>
            </a:r>
            <a:endParaRPr kumimoji="1" lang="en-US" altLang="ja-JP" sz="1400" dirty="0">
              <a:solidFill>
                <a:schemeClr val="tx1"/>
              </a:solidFill>
            </a:endParaRPr>
          </a:p>
          <a:p>
            <a:r>
              <a:rPr kumimoji="1" lang="ja-JP" altLang="en-US" sz="1400" dirty="0">
                <a:solidFill>
                  <a:schemeClr val="tx1"/>
                </a:solidFill>
              </a:rPr>
              <a:t>●主要輸出</a:t>
            </a:r>
            <a:r>
              <a:rPr lang="ja-JP" altLang="en-US" sz="1400" dirty="0">
                <a:solidFill>
                  <a:schemeClr val="tx1"/>
                </a:solidFill>
              </a:rPr>
              <a:t>品目：機械・器具、金属製品、化学製品、電子機器、衣類、食品・飲料品、医薬品、ゴム・プラスチック・非金属鉱物、輸送物</a:t>
            </a:r>
            <a:endParaRPr lang="en-US" altLang="ja-JP" sz="1400" dirty="0">
              <a:solidFill>
                <a:schemeClr val="tx1"/>
              </a:solidFill>
            </a:endParaRPr>
          </a:p>
          <a:p>
            <a:r>
              <a:rPr lang="ja-JP" altLang="en-US" sz="1400" dirty="0">
                <a:solidFill>
                  <a:schemeClr val="tx1"/>
                </a:solidFill>
              </a:rPr>
              <a:t>　　　　　　　　　　　　　</a:t>
            </a:r>
            <a:r>
              <a:rPr lang="en-US" altLang="ja-JP" sz="1400" dirty="0">
                <a:solidFill>
                  <a:schemeClr val="tx1"/>
                </a:solidFill>
              </a:rPr>
              <a:t>                  </a:t>
            </a:r>
            <a:r>
              <a:rPr lang="ja-JP" altLang="en-US" sz="1400" dirty="0">
                <a:solidFill>
                  <a:schemeClr val="tx1"/>
                </a:solidFill>
              </a:rPr>
              <a:t>（出典：伊国立統計局（</a:t>
            </a:r>
            <a:r>
              <a:rPr lang="en-US" altLang="ja-JP" sz="1400" dirty="0">
                <a:solidFill>
                  <a:schemeClr val="tx1"/>
                </a:solidFill>
              </a:rPr>
              <a:t>ISTAT</a:t>
            </a:r>
            <a:r>
              <a:rPr lang="ja-JP" altLang="en-US" sz="1400" dirty="0">
                <a:solidFill>
                  <a:schemeClr val="tx1"/>
                </a:solidFill>
              </a:rPr>
              <a:t>）及び伊中銀）</a:t>
            </a:r>
            <a:endParaRPr lang="en-US" altLang="ja-JP" sz="1400" dirty="0">
              <a:solidFill>
                <a:schemeClr val="tx1"/>
              </a:solidFill>
            </a:endParaRPr>
          </a:p>
          <a:p>
            <a:pPr algn="r"/>
            <a:r>
              <a:rPr kumimoji="1" lang="ja-JP" altLang="en-US" sz="1400" dirty="0">
                <a:solidFill>
                  <a:schemeClr val="tx1"/>
                </a:solidFill>
              </a:rPr>
              <a:t>　</a:t>
            </a:r>
          </a:p>
        </p:txBody>
      </p:sp>
      <p:sp>
        <p:nvSpPr>
          <p:cNvPr id="22" name="正方形/長方形 21"/>
          <p:cNvSpPr/>
          <p:nvPr/>
        </p:nvSpPr>
        <p:spPr>
          <a:xfrm>
            <a:off x="112217" y="666222"/>
            <a:ext cx="1269322" cy="324000"/>
          </a:xfrm>
          <a:prstGeom prst="rect">
            <a:avLst/>
          </a:prstGeom>
          <a:solidFill>
            <a:srgbClr val="FFD13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n w="3175">
                  <a:solidFill>
                    <a:schemeClr val="bg1"/>
                  </a:solidFill>
                </a:ln>
              </a:rPr>
              <a:t>基礎データ</a:t>
            </a:r>
          </a:p>
        </p:txBody>
      </p:sp>
      <p:sp>
        <p:nvSpPr>
          <p:cNvPr id="23" name="角丸四角形 22"/>
          <p:cNvSpPr/>
          <p:nvPr/>
        </p:nvSpPr>
        <p:spPr>
          <a:xfrm>
            <a:off x="112216" y="3941396"/>
            <a:ext cx="11611593" cy="2916604"/>
          </a:xfrm>
          <a:prstGeom prst="roundRect">
            <a:avLst/>
          </a:prstGeom>
          <a:solidFill>
            <a:schemeClr val="bg1"/>
          </a:solidFill>
          <a:ln>
            <a:solidFill>
              <a:srgbClr val="FFDF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a:t>
            </a:r>
            <a:r>
              <a:rPr lang="en-US" altLang="ja-JP" sz="1400" dirty="0">
                <a:solidFill>
                  <a:schemeClr val="tx1"/>
                </a:solidFill>
              </a:rPr>
              <a:t>2025</a:t>
            </a:r>
            <a:r>
              <a:rPr lang="ja-JP" altLang="en-US" sz="1400" dirty="0">
                <a:solidFill>
                  <a:schemeClr val="tx1"/>
                </a:solidFill>
              </a:rPr>
              <a:t>年</a:t>
            </a:r>
            <a:r>
              <a:rPr lang="en-US" altLang="ja-JP" sz="1400" dirty="0">
                <a:solidFill>
                  <a:schemeClr val="tx1"/>
                </a:solidFill>
              </a:rPr>
              <a:t>4</a:t>
            </a:r>
            <a:r>
              <a:rPr lang="ja-JP" altLang="en-US" sz="1400" dirty="0">
                <a:solidFill>
                  <a:schemeClr val="tx1"/>
                </a:solidFill>
              </a:rPr>
              <a:t>月＞（アッソロンバルダ経済レポートより抜粋）</a:t>
            </a:r>
            <a:endParaRPr lang="en-US" altLang="ja-JP" sz="1400" dirty="0">
              <a:solidFill>
                <a:schemeClr val="tx1"/>
              </a:solidFill>
            </a:endParaRPr>
          </a:p>
          <a:p>
            <a:pPr algn="ctr"/>
            <a:endParaRPr lang="en-US" altLang="ja-JP" sz="1400" dirty="0">
              <a:solidFill>
                <a:schemeClr val="tx1"/>
              </a:solidFill>
            </a:endParaRPr>
          </a:p>
          <a:p>
            <a:pPr marL="285750" indent="-285750">
              <a:buFont typeface="Wingdings" panose="05000000000000000000" pitchFamily="2" charset="2"/>
              <a:buChar char="l"/>
            </a:pPr>
            <a:r>
              <a:rPr lang="en-US" altLang="ja-JP" sz="1400" dirty="0">
                <a:solidFill>
                  <a:schemeClr val="tx1"/>
                </a:solidFill>
              </a:rPr>
              <a:t>2025</a:t>
            </a:r>
            <a:r>
              <a:rPr lang="ja-JP" altLang="en-US" sz="1400" dirty="0">
                <a:solidFill>
                  <a:schemeClr val="tx1"/>
                </a:solidFill>
              </a:rPr>
              <a:t>年の</a:t>
            </a:r>
            <a:r>
              <a:rPr lang="en-US" altLang="ja-JP" sz="1400" dirty="0">
                <a:solidFill>
                  <a:schemeClr val="tx1"/>
                </a:solidFill>
              </a:rPr>
              <a:t>GDP</a:t>
            </a:r>
            <a:r>
              <a:rPr lang="ja-JP" altLang="en-US" sz="1400" dirty="0">
                <a:solidFill>
                  <a:schemeClr val="tx1"/>
                </a:solidFill>
              </a:rPr>
              <a:t>は＋</a:t>
            </a:r>
            <a:r>
              <a:rPr lang="en-US" altLang="ja-JP" sz="1400" dirty="0">
                <a:solidFill>
                  <a:schemeClr val="tx1"/>
                </a:solidFill>
              </a:rPr>
              <a:t>0.8</a:t>
            </a:r>
            <a:r>
              <a:rPr lang="ja-JP" altLang="en-US" sz="1400" dirty="0">
                <a:solidFill>
                  <a:schemeClr val="tx1"/>
                </a:solidFill>
              </a:rPr>
              <a:t>％（全国平均＋</a:t>
            </a:r>
            <a:r>
              <a:rPr lang="en-US" altLang="ja-JP" sz="1400" dirty="0">
                <a:solidFill>
                  <a:schemeClr val="tx1"/>
                </a:solidFill>
              </a:rPr>
              <a:t>0.6</a:t>
            </a:r>
            <a:r>
              <a:rPr lang="ja-JP" altLang="en-US" sz="1400" dirty="0">
                <a:solidFill>
                  <a:schemeClr val="tx1"/>
                </a:solidFill>
              </a:rPr>
              <a:t>％）と予測されており</a:t>
            </a:r>
            <a:r>
              <a:rPr lang="en-US" altLang="ja-JP" sz="1400" dirty="0">
                <a:solidFill>
                  <a:schemeClr val="tx1"/>
                </a:solidFill>
              </a:rPr>
              <a:t>1</a:t>
            </a:r>
            <a:r>
              <a:rPr lang="ja-JP" altLang="en-US" sz="1400" dirty="0">
                <a:solidFill>
                  <a:schemeClr val="tx1"/>
                </a:solidFill>
              </a:rPr>
              <a:t>月に予測されていた＋</a:t>
            </a:r>
            <a:r>
              <a:rPr lang="en-US" altLang="ja-JP" sz="1400" dirty="0">
                <a:solidFill>
                  <a:schemeClr val="tx1"/>
                </a:solidFill>
              </a:rPr>
              <a:t>1.1</a:t>
            </a:r>
            <a:r>
              <a:rPr lang="ja-JP" altLang="en-US" sz="1400" dirty="0">
                <a:solidFill>
                  <a:schemeClr val="tx1"/>
                </a:solidFill>
              </a:rPr>
              <a:t>％を下回った。サービス業が主に成長する一方で、産業分野は－</a:t>
            </a:r>
            <a:r>
              <a:rPr lang="en-US" altLang="ja-JP" sz="1400" dirty="0">
                <a:solidFill>
                  <a:schemeClr val="tx1"/>
                </a:solidFill>
              </a:rPr>
              <a:t>0.9</a:t>
            </a:r>
            <a:r>
              <a:rPr lang="ja-JP" altLang="en-US" sz="1400" dirty="0">
                <a:solidFill>
                  <a:schemeClr val="tx1"/>
                </a:solidFill>
              </a:rPr>
              <a:t>％（全国平均－</a:t>
            </a:r>
            <a:r>
              <a:rPr lang="en-US" altLang="ja-JP" sz="1400" dirty="0">
                <a:solidFill>
                  <a:schemeClr val="tx1"/>
                </a:solidFill>
              </a:rPr>
              <a:t>1.1</a:t>
            </a:r>
            <a:r>
              <a:rPr lang="ja-JP" altLang="en-US" sz="1400" dirty="0">
                <a:solidFill>
                  <a:schemeClr val="tx1"/>
                </a:solidFill>
              </a:rPr>
              <a:t>％）と見込まれている。トランプ米国大統領の関税政策及び長引く戦闘の不安定さが主な原因である。</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同州の輸出に最も影響しているのはドイツの経済停滞である。</a:t>
            </a:r>
            <a:r>
              <a:rPr lang="en-US" altLang="ja-JP" sz="1400" dirty="0">
                <a:solidFill>
                  <a:schemeClr val="tx1"/>
                </a:solidFill>
              </a:rPr>
              <a:t>2024</a:t>
            </a:r>
            <a:r>
              <a:rPr lang="ja-JP" altLang="en-US" sz="1400" dirty="0">
                <a:solidFill>
                  <a:schemeClr val="tx1"/>
                </a:solidFill>
              </a:rPr>
              <a:t>年の同州の産業分野の付加価値は－</a:t>
            </a:r>
            <a:r>
              <a:rPr lang="en-US" altLang="ja-JP" sz="1400" dirty="0">
                <a:solidFill>
                  <a:schemeClr val="tx1"/>
                </a:solidFill>
              </a:rPr>
              <a:t>2.2</a:t>
            </a:r>
            <a:r>
              <a:rPr lang="ja-JP" altLang="en-US" sz="1400" dirty="0">
                <a:solidFill>
                  <a:schemeClr val="tx1"/>
                </a:solidFill>
              </a:rPr>
              <a:t>％となり、</a:t>
            </a:r>
            <a:r>
              <a:rPr lang="en-US" altLang="ja-JP" sz="1400" dirty="0">
                <a:solidFill>
                  <a:schemeClr val="tx1"/>
                </a:solidFill>
              </a:rPr>
              <a:t>2025</a:t>
            </a:r>
            <a:r>
              <a:rPr lang="ja-JP" altLang="en-US" sz="1400" dirty="0">
                <a:solidFill>
                  <a:schemeClr val="tx1"/>
                </a:solidFill>
              </a:rPr>
              <a:t>年も引き続き同傾向が続くと考えれている。</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a:t>
            </a:r>
            <a:r>
              <a:rPr lang="en-US" altLang="ja-JP" sz="1400" dirty="0">
                <a:solidFill>
                  <a:schemeClr val="tx1"/>
                </a:solidFill>
              </a:rPr>
              <a:t>GDP</a:t>
            </a:r>
            <a:r>
              <a:rPr lang="ja-JP" altLang="en-US" sz="1400" dirty="0">
                <a:solidFill>
                  <a:schemeClr val="tx1"/>
                </a:solidFill>
              </a:rPr>
              <a:t>を主に牽引しているのはサービス業である。</a:t>
            </a:r>
            <a:r>
              <a:rPr lang="en-US" altLang="ja-JP" sz="1400" dirty="0">
                <a:solidFill>
                  <a:schemeClr val="tx1"/>
                </a:solidFill>
              </a:rPr>
              <a:t>2024</a:t>
            </a:r>
            <a:r>
              <a:rPr lang="ja-JP" altLang="en-US" sz="1400" dirty="0">
                <a:solidFill>
                  <a:schemeClr val="tx1"/>
                </a:solidFill>
              </a:rPr>
              <a:t>年に＋</a:t>
            </a:r>
            <a:r>
              <a:rPr lang="en-US" altLang="ja-JP" sz="1400" dirty="0">
                <a:solidFill>
                  <a:schemeClr val="tx1"/>
                </a:solidFill>
              </a:rPr>
              <a:t>1.1</a:t>
            </a:r>
            <a:r>
              <a:rPr lang="ja-JP" altLang="en-US" sz="1400" dirty="0">
                <a:solidFill>
                  <a:schemeClr val="tx1"/>
                </a:solidFill>
              </a:rPr>
              <a:t>％を記録し、</a:t>
            </a:r>
            <a:r>
              <a:rPr lang="en-US" altLang="ja-JP" sz="1400" dirty="0">
                <a:solidFill>
                  <a:schemeClr val="tx1"/>
                </a:solidFill>
              </a:rPr>
              <a:t>2025</a:t>
            </a:r>
            <a:r>
              <a:rPr lang="ja-JP" altLang="en-US" sz="1400" dirty="0">
                <a:solidFill>
                  <a:schemeClr val="tx1"/>
                </a:solidFill>
              </a:rPr>
              <a:t>年にはさらに強化されると推定される。</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a:t>
            </a:r>
            <a:r>
              <a:rPr lang="en-US" altLang="ja-JP" sz="1400" dirty="0">
                <a:solidFill>
                  <a:schemeClr val="tx1"/>
                </a:solidFill>
              </a:rPr>
              <a:t>2024</a:t>
            </a:r>
            <a:r>
              <a:rPr lang="ja-JP" altLang="en-US" sz="1400" dirty="0">
                <a:solidFill>
                  <a:schemeClr val="tx1"/>
                </a:solidFill>
              </a:rPr>
              <a:t>年の雇用率は＋</a:t>
            </a:r>
            <a:r>
              <a:rPr lang="en-US" altLang="ja-JP" sz="1400" dirty="0">
                <a:solidFill>
                  <a:schemeClr val="tx1"/>
                </a:solidFill>
              </a:rPr>
              <a:t>1.2</a:t>
            </a:r>
            <a:r>
              <a:rPr lang="ja-JP" altLang="en-US" sz="1400" dirty="0">
                <a:solidFill>
                  <a:schemeClr val="tx1"/>
                </a:solidFill>
              </a:rPr>
              <a:t>％（全国平均＋</a:t>
            </a:r>
            <a:r>
              <a:rPr lang="en-US" altLang="ja-JP" sz="1400" dirty="0">
                <a:solidFill>
                  <a:schemeClr val="tx1"/>
                </a:solidFill>
              </a:rPr>
              <a:t>1.4</a:t>
            </a:r>
            <a:r>
              <a:rPr lang="ja-JP" altLang="en-US" sz="1400" dirty="0">
                <a:solidFill>
                  <a:schemeClr val="tx1"/>
                </a:solidFill>
              </a:rPr>
              <a:t>％）を記録。</a:t>
            </a:r>
            <a:r>
              <a:rPr lang="en-US" altLang="ja-JP" sz="1400" dirty="0">
                <a:solidFill>
                  <a:schemeClr val="tx1"/>
                </a:solidFill>
              </a:rPr>
              <a:t>2025</a:t>
            </a:r>
            <a:r>
              <a:rPr lang="ja-JP" altLang="en-US" sz="1400" dirty="0">
                <a:solidFill>
                  <a:schemeClr val="tx1"/>
                </a:solidFill>
              </a:rPr>
              <a:t>年には、サービス業を中心に＋</a:t>
            </a:r>
            <a:r>
              <a:rPr lang="en-US" altLang="ja-JP" sz="1400" dirty="0">
                <a:solidFill>
                  <a:schemeClr val="tx1"/>
                </a:solidFill>
              </a:rPr>
              <a:t>0.8</a:t>
            </a:r>
            <a:r>
              <a:rPr lang="ja-JP" altLang="en-US" sz="1400" dirty="0">
                <a:solidFill>
                  <a:schemeClr val="tx1"/>
                </a:solidFill>
              </a:rPr>
              <a:t>％と見込まれる。</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ミラノ県の</a:t>
            </a:r>
            <a:r>
              <a:rPr lang="en-US" altLang="ja-JP" sz="1400" dirty="0">
                <a:solidFill>
                  <a:schemeClr val="tx1"/>
                </a:solidFill>
              </a:rPr>
              <a:t>2024</a:t>
            </a:r>
            <a:r>
              <a:rPr lang="ja-JP" altLang="en-US" sz="1400" dirty="0">
                <a:solidFill>
                  <a:schemeClr val="tx1"/>
                </a:solidFill>
              </a:rPr>
              <a:t>年の</a:t>
            </a:r>
            <a:r>
              <a:rPr lang="en-US" altLang="ja-JP" sz="1400" dirty="0">
                <a:solidFill>
                  <a:schemeClr val="tx1"/>
                </a:solidFill>
              </a:rPr>
              <a:t>GDP</a:t>
            </a:r>
            <a:r>
              <a:rPr lang="ja-JP" altLang="en-US" sz="1400" dirty="0">
                <a:solidFill>
                  <a:schemeClr val="tx1"/>
                </a:solidFill>
              </a:rPr>
              <a:t>は＋</a:t>
            </a:r>
            <a:r>
              <a:rPr lang="en-US" altLang="ja-JP" sz="1400" dirty="0">
                <a:solidFill>
                  <a:schemeClr val="tx1"/>
                </a:solidFill>
              </a:rPr>
              <a:t>0.4</a:t>
            </a:r>
            <a:r>
              <a:rPr lang="ja-JP" altLang="en-US" sz="1400" dirty="0">
                <a:solidFill>
                  <a:schemeClr val="tx1"/>
                </a:solidFill>
              </a:rPr>
              <a:t>％となり、ロンバルディア州および全国の平均を下回った。主な原因として、ここ数か月好調ではない高級品やビジネスサービスに特化していることがあげられる。また、海外需要の低下（</a:t>
            </a:r>
            <a:r>
              <a:rPr lang="en-US" altLang="ja-JP" sz="1400" dirty="0">
                <a:solidFill>
                  <a:schemeClr val="tx1"/>
                </a:solidFill>
              </a:rPr>
              <a:t>2024</a:t>
            </a:r>
            <a:r>
              <a:rPr lang="ja-JP" altLang="en-US" sz="1400" dirty="0">
                <a:solidFill>
                  <a:schemeClr val="tx1"/>
                </a:solidFill>
              </a:rPr>
              <a:t>年最初の９か月の輸出は－</a:t>
            </a:r>
            <a:r>
              <a:rPr lang="en-US" altLang="ja-JP" sz="1400" dirty="0">
                <a:solidFill>
                  <a:schemeClr val="tx1"/>
                </a:solidFill>
              </a:rPr>
              <a:t>1.9</a:t>
            </a:r>
            <a:r>
              <a:rPr lang="ja-JP" altLang="en-US" sz="1400" dirty="0">
                <a:solidFill>
                  <a:schemeClr val="tx1"/>
                </a:solidFill>
              </a:rPr>
              <a:t>％を記録）も要因の一つである。</a:t>
            </a:r>
            <a:endParaRPr lang="en-US" altLang="ja-JP" sz="1400" dirty="0">
              <a:solidFill>
                <a:schemeClr val="tx1"/>
              </a:solidFill>
            </a:endParaRPr>
          </a:p>
          <a:p>
            <a:pPr marL="285750" indent="-285750">
              <a:buFont typeface="Wingdings" panose="05000000000000000000" pitchFamily="2" charset="2"/>
              <a:buChar char="l"/>
            </a:pPr>
            <a:r>
              <a:rPr lang="en-US" altLang="ja-JP" sz="1400" dirty="0">
                <a:solidFill>
                  <a:schemeClr val="tx1"/>
                </a:solidFill>
              </a:rPr>
              <a:t>2025</a:t>
            </a:r>
            <a:r>
              <a:rPr lang="ja-JP" altLang="en-US" sz="1400" dirty="0">
                <a:solidFill>
                  <a:schemeClr val="tx1"/>
                </a:solidFill>
              </a:rPr>
              <a:t>年の</a:t>
            </a:r>
            <a:r>
              <a:rPr lang="en-US" altLang="ja-JP" sz="1400" dirty="0">
                <a:solidFill>
                  <a:schemeClr val="tx1"/>
                </a:solidFill>
              </a:rPr>
              <a:t>GDP</a:t>
            </a:r>
            <a:r>
              <a:rPr lang="ja-JP" altLang="en-US" sz="1400" dirty="0">
                <a:solidFill>
                  <a:schemeClr val="tx1"/>
                </a:solidFill>
              </a:rPr>
              <a:t>は＋</a:t>
            </a:r>
            <a:r>
              <a:rPr lang="en-US" altLang="ja-JP" sz="1400" dirty="0">
                <a:solidFill>
                  <a:schemeClr val="tx1"/>
                </a:solidFill>
              </a:rPr>
              <a:t>1.2</a:t>
            </a:r>
            <a:r>
              <a:rPr lang="ja-JP" altLang="en-US" sz="1400" dirty="0">
                <a:solidFill>
                  <a:schemeClr val="tx1"/>
                </a:solidFill>
              </a:rPr>
              <a:t>％となり、全国およびロンバルディア州を上回ると見込まれている。</a:t>
            </a:r>
            <a:endParaRPr lang="en-US" altLang="ja-JP" sz="1400" dirty="0">
              <a:solidFill>
                <a:schemeClr val="tx1"/>
              </a:solidFill>
            </a:endParaRPr>
          </a:p>
        </p:txBody>
      </p:sp>
      <p:grpSp>
        <p:nvGrpSpPr>
          <p:cNvPr id="8" name="グループ化 7"/>
          <p:cNvGrpSpPr/>
          <p:nvPr/>
        </p:nvGrpSpPr>
        <p:grpSpPr>
          <a:xfrm>
            <a:off x="7653129" y="851577"/>
            <a:ext cx="4385426" cy="2961236"/>
            <a:chOff x="7802216" y="687321"/>
            <a:chExt cx="4385426" cy="2961236"/>
          </a:xfrm>
        </p:grpSpPr>
        <p:grpSp>
          <p:nvGrpSpPr>
            <p:cNvPr id="3" name="グループ化 2"/>
            <p:cNvGrpSpPr/>
            <p:nvPr/>
          </p:nvGrpSpPr>
          <p:grpSpPr>
            <a:xfrm>
              <a:off x="7802216" y="687321"/>
              <a:ext cx="4385426" cy="2961236"/>
              <a:chOff x="7802216" y="687321"/>
              <a:chExt cx="4385426" cy="2961236"/>
            </a:xfrm>
          </p:grpSpPr>
          <p:grpSp>
            <p:nvGrpSpPr>
              <p:cNvPr id="21" name="グループ化 20"/>
              <p:cNvGrpSpPr/>
              <p:nvPr/>
            </p:nvGrpSpPr>
            <p:grpSpPr>
              <a:xfrm>
                <a:off x="7802217" y="875540"/>
                <a:ext cx="4090563" cy="2773017"/>
                <a:chOff x="1154393" y="829351"/>
                <a:chExt cx="8263542" cy="6030598"/>
              </a:xfrm>
            </p:grpSpPr>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393" y="829351"/>
                  <a:ext cx="8263542" cy="6030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正方形/長方形 19"/>
                <p:cNvSpPr/>
                <p:nvPr/>
              </p:nvSpPr>
              <p:spPr>
                <a:xfrm>
                  <a:off x="3564912" y="1108985"/>
                  <a:ext cx="1721253" cy="789902"/>
                </a:xfrm>
                <a:prstGeom prst="rect">
                  <a:avLst/>
                </a:prstGeom>
                <a:solidFill>
                  <a:srgbClr val="FFE076"/>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ロンバルディア州</a:t>
                  </a:r>
                </a:p>
              </p:txBody>
            </p:sp>
          </p:grpSp>
          <p:sp>
            <p:nvSpPr>
              <p:cNvPr id="24" name="正方形/長方形 23"/>
              <p:cNvSpPr/>
              <p:nvPr/>
            </p:nvSpPr>
            <p:spPr>
              <a:xfrm>
                <a:off x="7987582" y="1135134"/>
                <a:ext cx="942314" cy="260852"/>
              </a:xfrm>
              <a:prstGeom prst="rect">
                <a:avLst/>
              </a:prstGeom>
              <a:solidFill>
                <a:srgbClr val="FFBA6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ピエモンテ州</a:t>
                </a:r>
              </a:p>
            </p:txBody>
          </p:sp>
          <p:sp>
            <p:nvSpPr>
              <p:cNvPr id="26" name="正方形/長方形 25"/>
              <p:cNvSpPr/>
              <p:nvPr/>
            </p:nvSpPr>
            <p:spPr>
              <a:xfrm>
                <a:off x="8719931" y="3335491"/>
                <a:ext cx="881268" cy="266532"/>
              </a:xfrm>
              <a:prstGeom prst="rect">
                <a:avLst/>
              </a:prstGeom>
              <a:solidFill>
                <a:srgbClr val="A1B67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リグーリア州</a:t>
                </a:r>
              </a:p>
            </p:txBody>
          </p:sp>
          <p:sp>
            <p:nvSpPr>
              <p:cNvPr id="27" name="正方形/長方形 26"/>
              <p:cNvSpPr/>
              <p:nvPr/>
            </p:nvSpPr>
            <p:spPr>
              <a:xfrm>
                <a:off x="11185378" y="2261152"/>
                <a:ext cx="707403" cy="213691"/>
              </a:xfrm>
              <a:prstGeom prst="rect">
                <a:avLst/>
              </a:prstGeom>
              <a:solidFill>
                <a:srgbClr val="73C48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ベネト州</a:t>
                </a:r>
              </a:p>
            </p:txBody>
          </p:sp>
          <p:sp>
            <p:nvSpPr>
              <p:cNvPr id="28" name="正方形/長方形 27"/>
              <p:cNvSpPr/>
              <p:nvPr/>
            </p:nvSpPr>
            <p:spPr>
              <a:xfrm>
                <a:off x="11113057" y="2854796"/>
                <a:ext cx="893413" cy="276030"/>
              </a:xfrm>
              <a:prstGeom prst="rect">
                <a:avLst/>
              </a:prstGeom>
              <a:solidFill>
                <a:srgbClr val="F098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エミリア＝ロマーニャ州</a:t>
                </a:r>
              </a:p>
            </p:txBody>
          </p:sp>
          <p:sp>
            <p:nvSpPr>
              <p:cNvPr id="29" name="正方形/長方形 28"/>
              <p:cNvSpPr/>
              <p:nvPr/>
            </p:nvSpPr>
            <p:spPr>
              <a:xfrm>
                <a:off x="7802216" y="1457466"/>
                <a:ext cx="758687" cy="313251"/>
              </a:xfrm>
              <a:prstGeom prst="rect">
                <a:avLst/>
              </a:prstGeom>
              <a:solidFill>
                <a:srgbClr val="969FD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rPr>
                  <a:t>ヴァ</a:t>
                </a:r>
                <a:r>
                  <a:rPr kumimoji="1" lang="ja-JP" altLang="en-US" sz="900" b="1" dirty="0">
                    <a:solidFill>
                      <a:schemeClr val="tx1"/>
                    </a:solidFill>
                  </a:rPr>
                  <a:t>ッレ・ダオスタ州</a:t>
                </a:r>
              </a:p>
            </p:txBody>
          </p:sp>
          <p:sp>
            <p:nvSpPr>
              <p:cNvPr id="30" name="正方形/長方形 29"/>
              <p:cNvSpPr/>
              <p:nvPr/>
            </p:nvSpPr>
            <p:spPr>
              <a:xfrm>
                <a:off x="9887491" y="687321"/>
                <a:ext cx="1268466" cy="277046"/>
              </a:xfrm>
              <a:prstGeom prst="rect">
                <a:avLst/>
              </a:prstGeom>
              <a:solidFill>
                <a:srgbClr val="CAC45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トレンティーノ＝アルト・アディジェ州</a:t>
                </a:r>
              </a:p>
            </p:txBody>
          </p:sp>
          <p:sp>
            <p:nvSpPr>
              <p:cNvPr id="31" name="正方形/長方形 30"/>
              <p:cNvSpPr/>
              <p:nvPr/>
            </p:nvSpPr>
            <p:spPr>
              <a:xfrm>
                <a:off x="11058437" y="964367"/>
                <a:ext cx="1129205" cy="223461"/>
              </a:xfrm>
              <a:prstGeom prst="rect">
                <a:avLst/>
              </a:prstGeom>
              <a:solidFill>
                <a:srgbClr val="5ACBF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フリウリ＝ベネチア・ジュリア州</a:t>
                </a:r>
              </a:p>
            </p:txBody>
          </p:sp>
        </p:grpSp>
        <p:sp>
          <p:nvSpPr>
            <p:cNvPr id="4" name="星 5 3"/>
            <p:cNvSpPr/>
            <p:nvPr/>
          </p:nvSpPr>
          <p:spPr>
            <a:xfrm>
              <a:off x="9203635" y="2117858"/>
              <a:ext cx="168147" cy="168147"/>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9287708" y="2115533"/>
              <a:ext cx="626165" cy="261610"/>
            </a:xfrm>
            <a:prstGeom prst="rect">
              <a:avLst/>
            </a:prstGeom>
            <a:noFill/>
          </p:spPr>
          <p:txBody>
            <a:bodyPr wrap="square" rtlCol="0">
              <a:spAutoFit/>
            </a:bodyPr>
            <a:lstStyle/>
            <a:p>
              <a:r>
                <a:rPr kumimoji="1" lang="ja-JP" altLang="en-US" sz="1100" b="1" dirty="0">
                  <a:solidFill>
                    <a:srgbClr val="FF0000"/>
                  </a:solidFill>
                </a:rPr>
                <a:t>ミラノ</a:t>
              </a:r>
            </a:p>
          </p:txBody>
        </p:sp>
      </p:grpSp>
      <p:sp>
        <p:nvSpPr>
          <p:cNvPr id="25" name="角丸四角形 24"/>
          <p:cNvSpPr/>
          <p:nvPr/>
        </p:nvSpPr>
        <p:spPr>
          <a:xfrm>
            <a:off x="112216" y="3003339"/>
            <a:ext cx="7475353" cy="869494"/>
          </a:xfrm>
          <a:prstGeom prst="roundRect">
            <a:avLst/>
          </a:prstGeom>
          <a:solidFill>
            <a:schemeClr val="bg1"/>
          </a:solidFill>
          <a:ln>
            <a:solidFill>
              <a:srgbClr val="FFDF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●対日輸出：</a:t>
            </a:r>
            <a:r>
              <a:rPr kumimoji="1" lang="en-US" altLang="ja-JP" sz="1400" dirty="0">
                <a:solidFill>
                  <a:schemeClr val="tx1"/>
                </a:solidFill>
              </a:rPr>
              <a:t>23</a:t>
            </a:r>
            <a:r>
              <a:rPr kumimoji="1" lang="ja-JP" altLang="en-US" sz="1400" dirty="0">
                <a:solidFill>
                  <a:schemeClr val="tx1"/>
                </a:solidFill>
              </a:rPr>
              <a:t>億</a:t>
            </a:r>
            <a:r>
              <a:rPr kumimoji="1" lang="en-US" altLang="ja-JP" sz="1400" dirty="0">
                <a:solidFill>
                  <a:schemeClr val="tx1"/>
                </a:solidFill>
              </a:rPr>
              <a:t>600</a:t>
            </a:r>
            <a:r>
              <a:rPr kumimoji="1" lang="ja-JP" altLang="en-US" sz="1400" dirty="0">
                <a:solidFill>
                  <a:schemeClr val="tx1"/>
                </a:solidFill>
              </a:rPr>
              <a:t>万ユーロ（</a:t>
            </a:r>
            <a:r>
              <a:rPr kumimoji="1" lang="en-US" altLang="ja-JP" sz="1400" dirty="0">
                <a:solidFill>
                  <a:schemeClr val="tx1"/>
                </a:solidFill>
              </a:rPr>
              <a:t>2024</a:t>
            </a:r>
            <a:r>
              <a:rPr kumimoji="1" lang="ja-JP" altLang="en-US" sz="1400" dirty="0">
                <a:solidFill>
                  <a:schemeClr val="tx1"/>
                </a:solidFill>
              </a:rPr>
              <a:t>年。</a:t>
            </a:r>
            <a:r>
              <a:rPr kumimoji="1" lang="en-US" altLang="ja-JP" sz="1400" dirty="0">
                <a:solidFill>
                  <a:schemeClr val="tx1"/>
                </a:solidFill>
              </a:rPr>
              <a:t>2023</a:t>
            </a:r>
            <a:r>
              <a:rPr kumimoji="1" lang="ja-JP" altLang="en-US" sz="1400" dirty="0">
                <a:solidFill>
                  <a:schemeClr val="tx1"/>
                </a:solidFill>
              </a:rPr>
              <a:t>年比＋</a:t>
            </a:r>
            <a:r>
              <a:rPr kumimoji="1" lang="en-US" altLang="ja-JP" sz="1400" dirty="0">
                <a:solidFill>
                  <a:schemeClr val="tx1"/>
                </a:solidFill>
              </a:rPr>
              <a:t>5.2</a:t>
            </a:r>
            <a:r>
              <a:rPr kumimoji="1" lang="ja-JP" altLang="en-US" sz="1400" dirty="0">
                <a:solidFill>
                  <a:schemeClr val="tx1"/>
                </a:solidFill>
              </a:rPr>
              <a:t>％）</a:t>
            </a:r>
            <a:endParaRPr lang="en-US" altLang="ja-JP" sz="1400" dirty="0">
              <a:solidFill>
                <a:schemeClr val="tx1"/>
              </a:solidFill>
            </a:endParaRPr>
          </a:p>
          <a:p>
            <a:r>
              <a:rPr kumimoji="1" lang="ja-JP" altLang="en-US" sz="1400" dirty="0">
                <a:solidFill>
                  <a:schemeClr val="tx1"/>
                </a:solidFill>
              </a:rPr>
              <a:t>●対日輸入： </a:t>
            </a:r>
            <a:r>
              <a:rPr kumimoji="1" lang="en-US" altLang="ja-JP" sz="1400" dirty="0">
                <a:solidFill>
                  <a:schemeClr val="tx1"/>
                </a:solidFill>
              </a:rPr>
              <a:t>15</a:t>
            </a:r>
            <a:r>
              <a:rPr kumimoji="1" lang="ja-JP" altLang="en-US" sz="1400" dirty="0">
                <a:solidFill>
                  <a:schemeClr val="tx1"/>
                </a:solidFill>
              </a:rPr>
              <a:t>億</a:t>
            </a:r>
            <a:r>
              <a:rPr lang="en-US" altLang="ja-JP" sz="1400" dirty="0">
                <a:solidFill>
                  <a:schemeClr val="tx1"/>
                </a:solidFill>
              </a:rPr>
              <a:t>9800</a:t>
            </a:r>
            <a:r>
              <a:rPr lang="ja-JP" altLang="en-US" sz="1400" dirty="0">
                <a:solidFill>
                  <a:schemeClr val="tx1"/>
                </a:solidFill>
              </a:rPr>
              <a:t>万ユーロ（</a:t>
            </a:r>
            <a:r>
              <a:rPr lang="en-US" altLang="ja-JP" sz="1400" dirty="0">
                <a:solidFill>
                  <a:schemeClr val="tx1"/>
                </a:solidFill>
              </a:rPr>
              <a:t>2024</a:t>
            </a:r>
            <a:r>
              <a:rPr lang="ja-JP" altLang="en-US" sz="1400" dirty="0">
                <a:solidFill>
                  <a:schemeClr val="tx1"/>
                </a:solidFill>
              </a:rPr>
              <a:t>年。</a:t>
            </a:r>
            <a:r>
              <a:rPr lang="en-US" altLang="ja-JP" sz="1400" dirty="0">
                <a:solidFill>
                  <a:schemeClr val="tx1"/>
                </a:solidFill>
              </a:rPr>
              <a:t>2023</a:t>
            </a:r>
            <a:r>
              <a:rPr lang="ja-JP" altLang="en-US" sz="1400" dirty="0">
                <a:solidFill>
                  <a:schemeClr val="tx1"/>
                </a:solidFill>
              </a:rPr>
              <a:t>年比</a:t>
            </a:r>
            <a:r>
              <a:rPr lang="en-US" altLang="ja-JP" sz="1400" dirty="0">
                <a:solidFill>
                  <a:schemeClr val="tx1"/>
                </a:solidFill>
              </a:rPr>
              <a:t>-22.2</a:t>
            </a:r>
            <a:r>
              <a:rPr lang="ja-JP" altLang="en-US" sz="1400" dirty="0">
                <a:solidFill>
                  <a:schemeClr val="tx1"/>
                </a:solidFill>
              </a:rPr>
              <a:t>％）</a:t>
            </a:r>
            <a:endParaRPr kumimoji="1" lang="en-US" altLang="ja-JP" sz="1400" dirty="0">
              <a:solidFill>
                <a:schemeClr val="tx1"/>
              </a:solidFill>
            </a:endParaRPr>
          </a:p>
          <a:p>
            <a:pPr algn="r"/>
            <a:r>
              <a:rPr lang="ja-JP" altLang="en-US" sz="1400" dirty="0">
                <a:solidFill>
                  <a:schemeClr val="tx1"/>
                </a:solidFill>
              </a:rPr>
              <a:t>　　　　　　　　　　　　　（</a:t>
            </a:r>
            <a:r>
              <a:rPr lang="en-US" altLang="ja-JP" sz="1400" dirty="0">
                <a:solidFill>
                  <a:schemeClr val="tx1"/>
                </a:solidFill>
              </a:rPr>
              <a:t>2025</a:t>
            </a:r>
            <a:r>
              <a:rPr lang="ja-JP" altLang="en-US" sz="1400" dirty="0">
                <a:solidFill>
                  <a:schemeClr val="tx1"/>
                </a:solidFill>
              </a:rPr>
              <a:t>年</a:t>
            </a:r>
            <a:r>
              <a:rPr lang="en-US" altLang="ja-JP" sz="1400" dirty="0">
                <a:solidFill>
                  <a:schemeClr val="tx1"/>
                </a:solidFill>
              </a:rPr>
              <a:t>6</a:t>
            </a:r>
            <a:r>
              <a:rPr lang="ja-JP" altLang="en-US" sz="1400" dirty="0">
                <a:solidFill>
                  <a:schemeClr val="tx1"/>
                </a:solidFill>
              </a:rPr>
              <a:t>月、出典：伊中銀）</a:t>
            </a:r>
          </a:p>
          <a:p>
            <a:endParaRPr kumimoji="1" lang="en-US" altLang="ja-JP" sz="1400" dirty="0">
              <a:solidFill>
                <a:schemeClr val="tx1"/>
              </a:solidFill>
            </a:endParaRPr>
          </a:p>
        </p:txBody>
      </p:sp>
      <p:sp>
        <p:nvSpPr>
          <p:cNvPr id="32" name="正方形/長方形 31"/>
          <p:cNvSpPr/>
          <p:nvPr/>
        </p:nvSpPr>
        <p:spPr>
          <a:xfrm>
            <a:off x="112217" y="2833067"/>
            <a:ext cx="1080480" cy="324000"/>
          </a:xfrm>
          <a:prstGeom prst="rect">
            <a:avLst/>
          </a:prstGeom>
          <a:solidFill>
            <a:srgbClr val="FFD13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n w="3175">
                  <a:solidFill>
                    <a:schemeClr val="bg1"/>
                  </a:solidFill>
                </a:ln>
              </a:rPr>
              <a:t>対日貿易</a:t>
            </a:r>
          </a:p>
        </p:txBody>
      </p:sp>
      <p:sp>
        <p:nvSpPr>
          <p:cNvPr id="33" name="正方形/長方形 32"/>
          <p:cNvSpPr/>
          <p:nvPr/>
        </p:nvSpPr>
        <p:spPr>
          <a:xfrm>
            <a:off x="112216" y="3941396"/>
            <a:ext cx="1080480" cy="314726"/>
          </a:xfrm>
          <a:prstGeom prst="rect">
            <a:avLst/>
          </a:prstGeom>
          <a:solidFill>
            <a:srgbClr val="FFD13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n w="3175">
                  <a:solidFill>
                    <a:schemeClr val="bg1"/>
                  </a:solidFill>
                </a:ln>
              </a:rPr>
              <a:t>経済動向</a:t>
            </a:r>
          </a:p>
        </p:txBody>
      </p:sp>
      <p:sp>
        <p:nvSpPr>
          <p:cNvPr id="9" name="テキスト ボックス 8"/>
          <p:cNvSpPr txBox="1"/>
          <p:nvPr/>
        </p:nvSpPr>
        <p:spPr>
          <a:xfrm>
            <a:off x="10571043" y="160857"/>
            <a:ext cx="1620957" cy="523220"/>
          </a:xfrm>
          <a:prstGeom prst="rect">
            <a:avLst/>
          </a:prstGeom>
          <a:noFill/>
        </p:spPr>
        <p:txBody>
          <a:bodyPr wrap="none" rtlCol="0">
            <a:spAutoFit/>
          </a:bodyPr>
          <a:lstStyle/>
          <a:p>
            <a:r>
              <a:rPr kumimoji="1" lang="en-US" altLang="ja-JP" sz="1400" b="1" dirty="0">
                <a:solidFill>
                  <a:schemeClr val="bg1"/>
                </a:solidFill>
              </a:rPr>
              <a:t>2025</a:t>
            </a:r>
            <a:r>
              <a:rPr kumimoji="1" lang="ja-JP" altLang="en-US" sz="1400" b="1" dirty="0">
                <a:solidFill>
                  <a:schemeClr val="bg1"/>
                </a:solidFill>
              </a:rPr>
              <a:t>年</a:t>
            </a:r>
            <a:r>
              <a:rPr lang="en-US" altLang="ja-JP" sz="1400" b="1" dirty="0">
                <a:solidFill>
                  <a:schemeClr val="bg1"/>
                </a:solidFill>
              </a:rPr>
              <a:t>7</a:t>
            </a:r>
            <a:r>
              <a:rPr kumimoji="1" lang="ja-JP" altLang="en-US" sz="1400" b="1" dirty="0">
                <a:solidFill>
                  <a:schemeClr val="bg1"/>
                </a:solidFill>
              </a:rPr>
              <a:t>月</a:t>
            </a:r>
            <a:endParaRPr kumimoji="1" lang="en-US" altLang="ja-JP" sz="1400" b="1" dirty="0">
              <a:solidFill>
                <a:schemeClr val="bg1"/>
              </a:solidFill>
            </a:endParaRPr>
          </a:p>
          <a:p>
            <a:r>
              <a:rPr kumimoji="1" lang="ja-JP" altLang="en-US" sz="1400" b="1" dirty="0">
                <a:solidFill>
                  <a:schemeClr val="bg1"/>
                </a:solidFill>
              </a:rPr>
              <a:t>在ミラノ総領事館</a:t>
            </a:r>
          </a:p>
        </p:txBody>
      </p:sp>
    </p:spTree>
    <p:extLst>
      <p:ext uri="{BB962C8B-B14F-4D97-AF65-F5344CB8AC3E}">
        <p14:creationId xmlns:p14="http://schemas.microsoft.com/office/powerpoint/2010/main" val="2456706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549</Words>
  <PresentationFormat>Widescreen</PresentationFormat>
  <Paragraphs>41</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游ゴシック</vt:lpstr>
      <vt:lpstr>游ゴシック Light</vt:lpstr>
      <vt:lpstr>Arial</vt:lpstr>
      <vt:lpstr>Wingdings</vt:lpstr>
      <vt:lpstr>Office テーマ</vt:lpstr>
      <vt:lpstr>経済概況（ロンバルディア州）</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