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9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A6C"/>
    <a:srgbClr val="FABA6E"/>
    <a:srgbClr val="B80000"/>
    <a:srgbClr val="5ACBF5"/>
    <a:srgbClr val="CAC454"/>
    <a:srgbClr val="969FDB"/>
    <a:srgbClr val="F09891"/>
    <a:srgbClr val="73C481"/>
    <a:srgbClr val="FFE076"/>
    <a:srgbClr val="A1B6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60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77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39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57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00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45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97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43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25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69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26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65195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1FBC5-B9FA-4D3B-ACF1-F71D542414EE}" type="datetimeFigureOut">
              <a:rPr kumimoji="1" lang="ja-JP" altLang="en-US" smtClean="0"/>
              <a:t>2025/7/11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421F2-14F0-4573-8C6C-5F55862D1200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51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55983"/>
          </a:xfrm>
          <a:solidFill>
            <a:srgbClr val="FFBA6C"/>
          </a:solidFill>
        </p:spPr>
        <p:txBody>
          <a:bodyPr>
            <a:norm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</a:rPr>
              <a:t>経済概況（ピエモンテ州）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109326" y="684539"/>
            <a:ext cx="7442601" cy="2268163"/>
            <a:chOff x="109326" y="684539"/>
            <a:chExt cx="7442601" cy="2268163"/>
          </a:xfrm>
        </p:grpSpPr>
        <p:sp>
          <p:nvSpPr>
            <p:cNvPr id="5" name="角丸四角形 4"/>
            <p:cNvSpPr/>
            <p:nvPr/>
          </p:nvSpPr>
          <p:spPr>
            <a:xfrm>
              <a:off x="130334" y="840397"/>
              <a:ext cx="7421593" cy="2112305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ABA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100" dirty="0">
                  <a:solidFill>
                    <a:schemeClr val="tx1"/>
                  </a:solidFill>
                </a:rPr>
                <a:t>　　　　　　　　＊括弧内の％は伊全体に占める割合</a:t>
              </a:r>
              <a:endParaRPr kumimoji="1" lang="en-US" altLang="ja-JP" sz="1100" dirty="0">
                <a:solidFill>
                  <a:schemeClr val="tx1"/>
                </a:solidFill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</a:rPr>
                <a:t>●面積：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25,387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㎢（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8.4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％）●人口：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4,255,702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人（</a:t>
              </a:r>
              <a:r>
                <a:rPr lang="en-US" altLang="ja-JP" sz="1400" dirty="0">
                  <a:solidFill>
                    <a:schemeClr val="tx1"/>
                  </a:solidFill>
                </a:rPr>
                <a:t>7.2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％、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2025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1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月）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</a:rPr>
                <a:t>●名目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GDP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：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1560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億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6140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ユーロ（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7.3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％、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2023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年）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</a:rPr>
                <a:t>●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1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人あたりの名目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GDP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：</a:t>
              </a:r>
              <a:r>
                <a:rPr lang="en-US" altLang="ja-JP" sz="1400" dirty="0">
                  <a:solidFill>
                    <a:schemeClr val="tx1"/>
                  </a:solidFill>
                </a:rPr>
                <a:t>36,743 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ユーロ（伊</a:t>
              </a:r>
              <a:r>
                <a:rPr lang="en-US" altLang="ja-JP" sz="1400" dirty="0">
                  <a:solidFill>
                    <a:schemeClr val="tx1"/>
                  </a:solidFill>
                </a:rPr>
                <a:t>36,135 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ユーロ、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2023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年）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</a:rPr>
                <a:t>●経済成長率：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+0.42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％（伊</a:t>
              </a:r>
              <a:r>
                <a:rPr lang="en-US" altLang="ja-JP" sz="1400">
                  <a:solidFill>
                    <a:schemeClr val="tx1"/>
                  </a:solidFill>
                </a:rPr>
                <a:t>+0.6</a:t>
              </a:r>
              <a:r>
                <a:rPr kumimoji="1" lang="en-US" altLang="ja-JP" sz="1400">
                  <a:solidFill>
                    <a:schemeClr val="tx1"/>
                  </a:solidFill>
                </a:rPr>
                <a:t>%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、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2024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）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</a:rPr>
                <a:t>●失業率：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5.5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％（伊</a:t>
              </a:r>
              <a:r>
                <a:rPr lang="en-US" altLang="ja-JP" sz="1400" dirty="0">
                  <a:solidFill>
                    <a:schemeClr val="tx1"/>
                  </a:solidFill>
                </a:rPr>
                <a:t>6.6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％、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2023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年）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</a:rPr>
                <a:t>●輸出額：</a:t>
              </a:r>
              <a:r>
                <a:rPr lang="en-US" altLang="ja-JP" sz="1400" dirty="0">
                  <a:solidFill>
                    <a:schemeClr val="tx1"/>
                  </a:solidFill>
                </a:rPr>
                <a:t>605</a:t>
              </a:r>
              <a:r>
                <a:rPr lang="ja-JP" altLang="en-US" sz="1400" dirty="0">
                  <a:solidFill>
                    <a:schemeClr val="tx1"/>
                  </a:solidFill>
                </a:rPr>
                <a:t>億</a:t>
              </a:r>
              <a:r>
                <a:rPr lang="en-US" altLang="ja-JP" sz="1400" dirty="0">
                  <a:solidFill>
                    <a:schemeClr val="tx1"/>
                  </a:solidFill>
                </a:rPr>
                <a:t>2900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万ユーロ（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9.7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％、前年比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-4.9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％、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2024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年）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</a:rPr>
                <a:t>●主要輸出品目：車両・車両部品、機械・機器、</a:t>
              </a:r>
              <a:r>
                <a:rPr lang="ja-JP" altLang="en-US" sz="1400" dirty="0">
                  <a:solidFill>
                    <a:schemeClr val="tx1"/>
                  </a:solidFill>
                </a:rPr>
                <a:t>食品・飲料、化学品、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非金属鉱物、金属・金属製品、</a:t>
              </a:r>
              <a:r>
                <a:rPr lang="ja-JP" altLang="en-US" sz="1400" dirty="0">
                  <a:solidFill>
                    <a:schemeClr val="tx1"/>
                  </a:solidFill>
                </a:rPr>
                <a:t>繊維等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pPr algn="r"/>
              <a:r>
                <a:rPr kumimoji="1" lang="ja-JP" altLang="en-US" sz="1400" dirty="0">
                  <a:solidFill>
                    <a:schemeClr val="tx1"/>
                  </a:solidFill>
                </a:rPr>
                <a:t>（出典：伊国立統計局（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ISTAT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）及び伊中銀）</a:t>
              </a: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109326" y="684539"/>
              <a:ext cx="1242143" cy="327992"/>
            </a:xfrm>
            <a:prstGeom prst="rect">
              <a:avLst/>
            </a:prstGeom>
            <a:solidFill>
              <a:srgbClr val="FFBA6C"/>
            </a:solidFill>
            <a:ln>
              <a:solidFill>
                <a:srgbClr val="FABA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/>
                <a:t>基礎データ</a:t>
              </a: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109326" y="3884963"/>
            <a:ext cx="11919668" cy="2924773"/>
            <a:chOff x="1419" y="3794248"/>
            <a:chExt cx="11682366" cy="3414563"/>
          </a:xfrm>
        </p:grpSpPr>
        <p:sp>
          <p:nvSpPr>
            <p:cNvPr id="23" name="角丸四角形 22"/>
            <p:cNvSpPr/>
            <p:nvPr/>
          </p:nvSpPr>
          <p:spPr>
            <a:xfrm>
              <a:off x="1420" y="3897950"/>
              <a:ext cx="11682365" cy="3310861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ABA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400" dirty="0">
                  <a:solidFill>
                    <a:schemeClr val="tx1"/>
                  </a:solidFill>
                </a:rPr>
                <a:t>　　　　　　　　　　　　　　　　　　　＜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2025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5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月＞（トリノ商工会議所レポートより抜粋）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l"/>
              </a:pPr>
              <a:r>
                <a:rPr kumimoji="1" lang="en-US" altLang="ja-JP" sz="1400" dirty="0">
                  <a:solidFill>
                    <a:schemeClr val="tx1"/>
                  </a:solidFill>
                </a:rPr>
                <a:t>2024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年の経済成長率は第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1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四半期及び第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四半期にそれぞれ＋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0.5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％及び＋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0.7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％を記録したが、第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3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四半期には低下し、第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4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四半期の経済成長率は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0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であった。これにより、年間の経済成長率は＋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0.42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％を記録。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l"/>
              </a:pPr>
              <a:r>
                <a:rPr kumimoji="1" lang="en-US" altLang="ja-JP" sz="1400" dirty="0">
                  <a:solidFill>
                    <a:schemeClr val="tx1"/>
                  </a:solidFill>
                </a:rPr>
                <a:t>2025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年第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1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四半期の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GDP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は前年同時期比＋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0.1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％（全国平均＋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0.6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％）、前四半期比＋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0.2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％を記録。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l"/>
              </a:pPr>
              <a:r>
                <a:rPr kumimoji="1" lang="ja-JP" altLang="en-US" sz="1400" dirty="0">
                  <a:solidFill>
                    <a:schemeClr val="tx1"/>
                  </a:solidFill>
                </a:rPr>
                <a:t>同州の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2024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年の雇用率は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2023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年比＋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4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％であり、全国平均（＋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％）を上回ったものの、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2025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年前四半期は前年同時期比＋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1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％（イタリア全国＋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％）であった。最も雇用率が高かった分野は商業及び観光業である。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l"/>
              </a:pPr>
              <a:r>
                <a:rPr kumimoji="1" lang="ja-JP" altLang="en-US" sz="1400" dirty="0">
                  <a:solidFill>
                    <a:schemeClr val="tx1"/>
                  </a:solidFill>
                </a:rPr>
                <a:t>同州の主要輸出国であるドイツの経済停滞（－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0.2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％）により、同国への輸出は－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9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％とった。これにより、同州の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2024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年の輸出は前年比－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5.2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％（全国平均－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0.4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％）を記録。同州の輸出は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GDP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の約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40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％にあたるため、今後輸出の地理的方向変換をする必要に迫られている。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l"/>
              </a:pPr>
              <a:r>
                <a:rPr kumimoji="1" lang="ja-JP" altLang="en-US" sz="1400" dirty="0">
                  <a:solidFill>
                    <a:schemeClr val="tx1"/>
                  </a:solidFill>
                </a:rPr>
                <a:t>同州における外国からの観光客は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2024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年に＋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6.4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％を記録し、イタリア国内からも＋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1.1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％</a:t>
              </a:r>
              <a:r>
                <a:rPr kumimoji="1" lang="ja-JP" altLang="en-US" sz="1400">
                  <a:solidFill>
                    <a:schemeClr val="tx1"/>
                  </a:solidFill>
                </a:rPr>
                <a:t>となった。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419" y="3794248"/>
              <a:ext cx="1043925" cy="347869"/>
            </a:xfrm>
            <a:prstGeom prst="rect">
              <a:avLst/>
            </a:prstGeom>
            <a:solidFill>
              <a:srgbClr val="FFBA6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/>
                <a:t>経済動向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09328" y="2861585"/>
            <a:ext cx="7421592" cy="975191"/>
            <a:chOff x="109328" y="2861585"/>
            <a:chExt cx="7421592" cy="975191"/>
          </a:xfrm>
        </p:grpSpPr>
        <p:sp>
          <p:nvSpPr>
            <p:cNvPr id="33" name="角丸四角形 32"/>
            <p:cNvSpPr/>
            <p:nvPr/>
          </p:nvSpPr>
          <p:spPr>
            <a:xfrm>
              <a:off x="109328" y="2987845"/>
              <a:ext cx="7421592" cy="848931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ABA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</a:rPr>
                <a:t>●対日輸出：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7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億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2300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万ユーロ（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2024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年。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2023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年比－</a:t>
              </a:r>
              <a:r>
                <a:rPr lang="en-US" altLang="ja-JP" sz="1400" dirty="0">
                  <a:solidFill>
                    <a:schemeClr val="tx1"/>
                  </a:solidFill>
                </a:rPr>
                <a:t>12.3</a:t>
              </a:r>
              <a:r>
                <a:rPr lang="ja-JP" altLang="en-US" sz="1400" dirty="0">
                  <a:solidFill>
                    <a:schemeClr val="tx1"/>
                  </a:solidFill>
                </a:rPr>
                <a:t>％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）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r>
                <a:rPr lang="ja-JP" altLang="en-US" sz="1400" dirty="0">
                  <a:solidFill>
                    <a:schemeClr val="tx1"/>
                  </a:solidFill>
                </a:rPr>
                <a:t>●対日輸入：</a:t>
              </a:r>
              <a:r>
                <a:rPr lang="en-US" altLang="ja-JP" sz="1400" dirty="0">
                  <a:solidFill>
                    <a:schemeClr val="tx1"/>
                  </a:solidFill>
                </a:rPr>
                <a:t>6</a:t>
              </a:r>
              <a:r>
                <a:rPr lang="ja-JP" altLang="en-US" sz="1400" dirty="0">
                  <a:solidFill>
                    <a:schemeClr val="tx1"/>
                  </a:solidFill>
                </a:rPr>
                <a:t>億</a:t>
              </a:r>
              <a:r>
                <a:rPr lang="en-US" altLang="ja-JP" sz="1400" dirty="0">
                  <a:solidFill>
                    <a:schemeClr val="tx1"/>
                  </a:solidFill>
                </a:rPr>
                <a:t>2100</a:t>
              </a:r>
              <a:r>
                <a:rPr lang="ja-JP" altLang="en-US" sz="1400" dirty="0">
                  <a:solidFill>
                    <a:schemeClr val="tx1"/>
                  </a:solidFill>
                </a:rPr>
                <a:t>万ユーロ（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2024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年。</a:t>
              </a:r>
              <a:r>
                <a:rPr lang="en-US" altLang="ja-JP" sz="1400" dirty="0">
                  <a:solidFill>
                    <a:schemeClr val="tx1"/>
                  </a:solidFill>
                </a:rPr>
                <a:t>2023</a:t>
              </a:r>
              <a:r>
                <a:rPr lang="ja-JP" altLang="en-US" sz="1400" dirty="0">
                  <a:solidFill>
                    <a:schemeClr val="tx1"/>
                  </a:solidFill>
                </a:rPr>
                <a:t>年比－</a:t>
              </a:r>
              <a:r>
                <a:rPr lang="en-US" altLang="ja-JP" sz="1400" dirty="0">
                  <a:solidFill>
                    <a:schemeClr val="tx1"/>
                  </a:solidFill>
                </a:rPr>
                <a:t>10.8</a:t>
              </a:r>
              <a:r>
                <a:rPr lang="ja-JP" altLang="en-US" sz="1400" dirty="0">
                  <a:solidFill>
                    <a:schemeClr val="tx1"/>
                  </a:solidFill>
                </a:rPr>
                <a:t>％）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  <a:p>
              <a:pPr algn="r"/>
              <a:r>
                <a:rPr kumimoji="1" lang="ja-JP" altLang="en-US" sz="1400" dirty="0">
                  <a:solidFill>
                    <a:schemeClr val="tx1"/>
                  </a:solidFill>
                </a:rPr>
                <a:t>（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2025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年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6</a:t>
              </a:r>
              <a:r>
                <a:rPr lang="ja-JP" altLang="en-US" sz="1400" dirty="0">
                  <a:solidFill>
                    <a:schemeClr val="tx1"/>
                  </a:solidFill>
                </a:rPr>
                <a:t>月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、出典：伊中銀）</a:t>
              </a:r>
              <a:endParaRPr kumimoji="1" lang="en-US" altLang="ja-JP" sz="1400" dirty="0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09328" y="2861585"/>
              <a:ext cx="1053550" cy="314829"/>
            </a:xfrm>
            <a:prstGeom prst="rect">
              <a:avLst/>
            </a:prstGeom>
            <a:solidFill>
              <a:srgbClr val="FFBA6C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/>
                <a:t>対日貿易</a:t>
              </a: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7644611" y="923727"/>
            <a:ext cx="4385425" cy="2961236"/>
            <a:chOff x="7513982" y="875540"/>
            <a:chExt cx="4385425" cy="2961236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7513982" y="875540"/>
              <a:ext cx="4385425" cy="2961236"/>
              <a:chOff x="7802217" y="687321"/>
              <a:chExt cx="4385425" cy="2961236"/>
            </a:xfrm>
          </p:grpSpPr>
          <p:grpSp>
            <p:nvGrpSpPr>
              <p:cNvPr id="21" name="グループ化 20"/>
              <p:cNvGrpSpPr/>
              <p:nvPr/>
            </p:nvGrpSpPr>
            <p:grpSpPr>
              <a:xfrm>
                <a:off x="7802217" y="875540"/>
                <a:ext cx="4090563" cy="2773017"/>
                <a:chOff x="1154393" y="829351"/>
                <a:chExt cx="8263542" cy="6030598"/>
              </a:xfrm>
            </p:grpSpPr>
            <p:pic>
              <p:nvPicPr>
                <p:cNvPr id="7" name="Picture 5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4393" y="829351"/>
                  <a:ext cx="8263542" cy="60305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0" name="正方形/長方形 19"/>
                <p:cNvSpPr/>
                <p:nvPr/>
              </p:nvSpPr>
              <p:spPr>
                <a:xfrm>
                  <a:off x="3564912" y="1108985"/>
                  <a:ext cx="1721253" cy="789902"/>
                </a:xfrm>
                <a:prstGeom prst="rect">
                  <a:avLst/>
                </a:prstGeom>
                <a:solidFill>
                  <a:srgbClr val="FFE076"/>
                </a:solid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900" b="1" dirty="0">
                      <a:solidFill>
                        <a:schemeClr val="tx1"/>
                      </a:solidFill>
                    </a:rPr>
                    <a:t>ロンバルディア州</a:t>
                  </a:r>
                </a:p>
              </p:txBody>
            </p:sp>
          </p:grpSp>
          <p:sp>
            <p:nvSpPr>
              <p:cNvPr id="24" name="正方形/長方形 23"/>
              <p:cNvSpPr/>
              <p:nvPr/>
            </p:nvSpPr>
            <p:spPr>
              <a:xfrm>
                <a:off x="7987585" y="1119132"/>
                <a:ext cx="942314" cy="260852"/>
              </a:xfrm>
              <a:prstGeom prst="rect">
                <a:avLst/>
              </a:prstGeom>
              <a:solidFill>
                <a:srgbClr val="FFBA6C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b="1" dirty="0">
                    <a:solidFill>
                      <a:schemeClr val="tx1"/>
                    </a:solidFill>
                  </a:rPr>
                  <a:t>ピエモンテ州</a:t>
                </a:r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8719931" y="3335491"/>
                <a:ext cx="881268" cy="266532"/>
              </a:xfrm>
              <a:prstGeom prst="rect">
                <a:avLst/>
              </a:prstGeom>
              <a:solidFill>
                <a:srgbClr val="A1B67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b="1" dirty="0">
                    <a:solidFill>
                      <a:schemeClr val="tx1"/>
                    </a:solidFill>
                  </a:rPr>
                  <a:t>リグーリア州</a:t>
                </a: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11185378" y="2261152"/>
                <a:ext cx="707403" cy="213691"/>
              </a:xfrm>
              <a:prstGeom prst="rect">
                <a:avLst/>
              </a:prstGeom>
              <a:solidFill>
                <a:srgbClr val="73C48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b="1" dirty="0">
                    <a:solidFill>
                      <a:schemeClr val="tx1"/>
                    </a:solidFill>
                  </a:rPr>
                  <a:t>ベネト州</a:t>
                </a: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11113057" y="2854796"/>
                <a:ext cx="893413" cy="276030"/>
              </a:xfrm>
              <a:prstGeom prst="rect">
                <a:avLst/>
              </a:prstGeom>
              <a:solidFill>
                <a:srgbClr val="F0989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b="1" dirty="0">
                    <a:solidFill>
                      <a:schemeClr val="tx1"/>
                    </a:solidFill>
                  </a:rPr>
                  <a:t>エミリア＝ロマーニャ州</a:t>
                </a: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7802218" y="1442019"/>
                <a:ext cx="758687" cy="313251"/>
              </a:xfrm>
              <a:prstGeom prst="rect">
                <a:avLst/>
              </a:prstGeom>
              <a:solidFill>
                <a:srgbClr val="969F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b="1" dirty="0">
                    <a:solidFill>
                      <a:schemeClr val="tx1"/>
                    </a:solidFill>
                  </a:rPr>
                  <a:t>バッレ・ダオスタ州</a:t>
                </a: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9887491" y="687321"/>
                <a:ext cx="1268466" cy="277046"/>
              </a:xfrm>
              <a:prstGeom prst="rect">
                <a:avLst/>
              </a:prstGeom>
              <a:solidFill>
                <a:srgbClr val="CAC45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b="1" dirty="0">
                    <a:solidFill>
                      <a:schemeClr val="tx1"/>
                    </a:solidFill>
                  </a:rPr>
                  <a:t>トレンティーノ＝アルト・アディジェ州</a:t>
                </a:r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11058437" y="964367"/>
                <a:ext cx="1129205" cy="223461"/>
              </a:xfrm>
              <a:prstGeom prst="rect">
                <a:avLst/>
              </a:prstGeom>
              <a:solidFill>
                <a:srgbClr val="5ACBF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b="1" dirty="0">
                    <a:solidFill>
                      <a:schemeClr val="tx1"/>
                    </a:solidFill>
                  </a:rPr>
                  <a:t>フリウリ＝ベネチア・ジュリア州</a:t>
                </a:r>
              </a:p>
            </p:txBody>
          </p:sp>
        </p:grpSp>
        <p:sp>
          <p:nvSpPr>
            <p:cNvPr id="6" name="星 5 5"/>
            <p:cNvSpPr/>
            <p:nvPr/>
          </p:nvSpPr>
          <p:spPr>
            <a:xfrm>
              <a:off x="8040757" y="2576094"/>
              <a:ext cx="169783" cy="169783"/>
            </a:xfrm>
            <a:prstGeom prst="star5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7801389" y="2766016"/>
              <a:ext cx="9425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rgbClr val="FF0000"/>
                  </a:solidFill>
                </a:rPr>
                <a:t>トリノ</a:t>
              </a: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10571043" y="160857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chemeClr val="bg1"/>
                </a:solidFill>
              </a:rPr>
              <a:t>202</a:t>
            </a:r>
            <a:r>
              <a:rPr lang="en-US" altLang="ja-JP" sz="1400" b="1" dirty="0">
                <a:solidFill>
                  <a:schemeClr val="bg1"/>
                </a:solidFill>
              </a:rPr>
              <a:t>5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年</a:t>
            </a:r>
            <a:r>
              <a:rPr kumimoji="1" lang="en-US" altLang="ja-JP" sz="1400" b="1" dirty="0">
                <a:solidFill>
                  <a:schemeClr val="bg1"/>
                </a:solidFill>
              </a:rPr>
              <a:t>7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月</a:t>
            </a:r>
            <a:endParaRPr kumimoji="1" lang="en-US" altLang="ja-JP" sz="1400" b="1" dirty="0">
              <a:solidFill>
                <a:schemeClr val="bg1"/>
              </a:solidFill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</a:rPr>
              <a:t>在ミラノ総領事館</a:t>
            </a:r>
          </a:p>
        </p:txBody>
      </p:sp>
    </p:spTree>
    <p:extLst>
      <p:ext uri="{BB962C8B-B14F-4D97-AF65-F5344CB8AC3E}">
        <p14:creationId xmlns:p14="http://schemas.microsoft.com/office/powerpoint/2010/main" val="1940861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512</Words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Wingdings</vt:lpstr>
      <vt:lpstr>Office テーマ</vt:lpstr>
      <vt:lpstr>経済概況（ピエモンテ州）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