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97675"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3C481"/>
    <a:srgbClr val="5ACBF5"/>
    <a:srgbClr val="CAC454"/>
    <a:srgbClr val="969FDB"/>
    <a:srgbClr val="F09891"/>
    <a:srgbClr val="FFE076"/>
    <a:srgbClr val="FFBA6C"/>
    <a:srgbClr val="A1B670"/>
    <a:srgbClr val="94A0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37" autoAdjust="0"/>
    <p:restoredTop sz="94660"/>
  </p:normalViewPr>
  <p:slideViewPr>
    <p:cSldViewPr snapToGrid="0">
      <p:cViewPr varScale="1">
        <p:scale>
          <a:sx n="107" d="100"/>
          <a:sy n="107" d="100"/>
        </p:scale>
        <p:origin x="1236" y="120"/>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2BAF8A06-8ED4-4E8B-A37F-07D4994242B9}" type="datetimeFigureOut">
              <a:rPr kumimoji="1" lang="ja-JP" altLang="en-US" smtClean="0"/>
              <a:t>2025/7/11</a:t>
            </a:fld>
            <a:endParaRPr kumimoji="1" lang="ja-JP" altLang="en-US"/>
          </a:p>
        </p:txBody>
      </p:sp>
      <p:sp>
        <p:nvSpPr>
          <p:cNvPr id="4" name="スライド イメージ プレースホルダー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8375"/>
            <a:ext cx="5438775" cy="3910013"/>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31338"/>
            <a:ext cx="2946400" cy="498475"/>
          </a:xfrm>
          <a:prstGeom prst="rect">
            <a:avLst/>
          </a:prstGeom>
        </p:spPr>
        <p:txBody>
          <a:bodyPr vert="horz" lIns="91440" tIns="45720" rIns="91440" bIns="45720" rtlCol="0" anchor="b"/>
          <a:lstStyle>
            <a:lvl1pPr algn="r">
              <a:defRPr sz="1200"/>
            </a:lvl1pPr>
          </a:lstStyle>
          <a:p>
            <a:fld id="{24DBA82D-331A-4D44-B777-BE00DEED756E}" type="slidenum">
              <a:rPr kumimoji="1" lang="ja-JP" altLang="en-US" smtClean="0"/>
              <a:t>‹N›</a:t>
            </a:fld>
            <a:endParaRPr kumimoji="1" lang="ja-JP" altLang="en-US"/>
          </a:p>
        </p:txBody>
      </p:sp>
    </p:spTree>
    <p:extLst>
      <p:ext uri="{BB962C8B-B14F-4D97-AF65-F5344CB8AC3E}">
        <p14:creationId xmlns:p14="http://schemas.microsoft.com/office/powerpoint/2010/main" val="319326115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4DBA82D-331A-4D44-B777-BE00DEED756E}" type="slidenum">
              <a:rPr kumimoji="1" lang="ja-JP" altLang="en-US" smtClean="0"/>
              <a:t>1</a:t>
            </a:fld>
            <a:endParaRPr kumimoji="1" lang="ja-JP" altLang="en-US"/>
          </a:p>
        </p:txBody>
      </p:sp>
    </p:spTree>
    <p:extLst>
      <p:ext uri="{BB962C8B-B14F-4D97-AF65-F5344CB8AC3E}">
        <p14:creationId xmlns:p14="http://schemas.microsoft.com/office/powerpoint/2010/main" val="1265202109"/>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2256775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1975391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3488576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118100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33664584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743978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210243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3131251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1513692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64226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C1FBC5-B9FA-4D3B-ACF1-F71D542414EE}" type="datetimeFigureOut">
              <a:rPr kumimoji="1" lang="ja-JP" altLang="en-US" smtClean="0"/>
              <a:t>2025/7/11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376865195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1FBC5-B9FA-4D3B-ACF1-F71D542414EE}" type="datetimeFigureOut">
              <a:rPr kumimoji="1" lang="ja-JP" altLang="en-US" smtClean="0"/>
              <a:t>2025/7/11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421F2-14F0-4573-8C6C-5F55862D1200}" type="slidenum">
              <a:rPr kumimoji="1" lang="ja-JP" altLang="en-US" smtClean="0"/>
              <a:t>‹N›</a:t>
            </a:fld>
            <a:endParaRPr kumimoji="1" lang="ja-JP" altLang="en-US"/>
          </a:p>
        </p:txBody>
      </p:sp>
    </p:spTree>
    <p:extLst>
      <p:ext uri="{BB962C8B-B14F-4D97-AF65-F5344CB8AC3E}">
        <p14:creationId xmlns:p14="http://schemas.microsoft.com/office/powerpoint/2010/main" val="3620518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0"/>
            <a:ext cx="12192000" cy="655983"/>
          </a:xfrm>
          <a:solidFill>
            <a:srgbClr val="73C481"/>
          </a:solidFill>
        </p:spPr>
        <p:txBody>
          <a:bodyPr>
            <a:normAutofit/>
          </a:bodyPr>
          <a:lstStyle/>
          <a:p>
            <a:r>
              <a:rPr kumimoji="1" lang="ja-JP" altLang="en-US" sz="4000" b="1" dirty="0">
                <a:solidFill>
                  <a:schemeClr val="bg1"/>
                </a:solidFill>
              </a:rPr>
              <a:t>経済概況（ベネト州）</a:t>
            </a:r>
          </a:p>
        </p:txBody>
      </p:sp>
      <p:grpSp>
        <p:nvGrpSpPr>
          <p:cNvPr id="4" name="グループ化 3"/>
          <p:cNvGrpSpPr/>
          <p:nvPr/>
        </p:nvGrpSpPr>
        <p:grpSpPr>
          <a:xfrm>
            <a:off x="119267" y="701510"/>
            <a:ext cx="7385983" cy="2104195"/>
            <a:chOff x="119267" y="701510"/>
            <a:chExt cx="7385983" cy="2104195"/>
          </a:xfrm>
        </p:grpSpPr>
        <p:sp>
          <p:nvSpPr>
            <p:cNvPr id="5" name="角丸四角形 4"/>
            <p:cNvSpPr/>
            <p:nvPr/>
          </p:nvSpPr>
          <p:spPr>
            <a:xfrm>
              <a:off x="119268" y="847867"/>
              <a:ext cx="7385982" cy="1957838"/>
            </a:xfrm>
            <a:prstGeom prst="roundRect">
              <a:avLst/>
            </a:prstGeom>
            <a:solidFill>
              <a:schemeClr val="bg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　　　　　　　　＊括弧内の％は伊全体に占める割合</a:t>
              </a:r>
            </a:p>
            <a:p>
              <a:r>
                <a:rPr lang="ja-JP" altLang="en-US" sz="1400" dirty="0">
                  <a:solidFill>
                    <a:schemeClr val="tx1"/>
                  </a:solidFill>
                </a:rPr>
                <a:t>●面積：</a:t>
              </a:r>
              <a:r>
                <a:rPr lang="en-US" altLang="ja-JP" sz="1400" dirty="0">
                  <a:solidFill>
                    <a:schemeClr val="tx1"/>
                  </a:solidFill>
                </a:rPr>
                <a:t>18,355㎢</a:t>
              </a:r>
              <a:r>
                <a:rPr lang="ja-JP" altLang="en-US" sz="1400" dirty="0">
                  <a:solidFill>
                    <a:schemeClr val="tx1"/>
                  </a:solidFill>
                </a:rPr>
                <a:t>（</a:t>
              </a:r>
              <a:r>
                <a:rPr lang="en-US" altLang="ja-JP" sz="1400" dirty="0">
                  <a:solidFill>
                    <a:schemeClr val="tx1"/>
                  </a:solidFill>
                </a:rPr>
                <a:t>6.1</a:t>
              </a:r>
              <a:r>
                <a:rPr lang="ja-JP" altLang="en-US" sz="1400" dirty="0">
                  <a:solidFill>
                    <a:schemeClr val="tx1"/>
                  </a:solidFill>
                </a:rPr>
                <a:t>％）●人口：</a:t>
              </a:r>
              <a:r>
                <a:rPr lang="en-US" altLang="ja-JP" sz="1400" dirty="0">
                  <a:solidFill>
                    <a:schemeClr val="tx1"/>
                  </a:solidFill>
                </a:rPr>
                <a:t>4 851 851</a:t>
              </a:r>
              <a:r>
                <a:rPr lang="ja-JP" altLang="en-US" sz="1400" dirty="0">
                  <a:solidFill>
                    <a:schemeClr val="tx1"/>
                  </a:solidFill>
                </a:rPr>
                <a:t>人（</a:t>
              </a:r>
              <a:r>
                <a:rPr lang="en-US" altLang="ja-JP" sz="1400" dirty="0">
                  <a:solidFill>
                    <a:schemeClr val="tx1"/>
                  </a:solidFill>
                </a:rPr>
                <a:t>8.2</a:t>
              </a:r>
              <a:r>
                <a:rPr lang="ja-JP" altLang="en-US" sz="1400" dirty="0">
                  <a:solidFill>
                    <a:schemeClr val="tx1"/>
                  </a:solidFill>
                </a:rPr>
                <a:t>％、</a:t>
              </a:r>
              <a:r>
                <a:rPr lang="en-US" altLang="ja-JP" sz="1400" dirty="0">
                  <a:solidFill>
                    <a:schemeClr val="tx1"/>
                  </a:solidFill>
                </a:rPr>
                <a:t>2025</a:t>
              </a:r>
              <a:r>
                <a:rPr lang="ja-JP" altLang="en-US" sz="1400" dirty="0">
                  <a:solidFill>
                    <a:schemeClr val="tx1"/>
                  </a:solidFill>
                </a:rPr>
                <a:t>年</a:t>
              </a:r>
              <a:r>
                <a:rPr lang="en-US" altLang="ja-JP" sz="1400" dirty="0">
                  <a:solidFill>
                    <a:schemeClr val="tx1"/>
                  </a:solidFill>
                </a:rPr>
                <a:t>1</a:t>
              </a:r>
              <a:r>
                <a:rPr lang="ja-JP" altLang="en-US" sz="1400" dirty="0">
                  <a:solidFill>
                    <a:schemeClr val="tx1"/>
                  </a:solidFill>
                </a:rPr>
                <a:t>月）</a:t>
              </a:r>
            </a:p>
            <a:p>
              <a:r>
                <a:rPr lang="ja-JP" altLang="en-US" sz="1400" dirty="0">
                  <a:solidFill>
                    <a:schemeClr val="tx1"/>
                  </a:solidFill>
                </a:rPr>
                <a:t>●名目</a:t>
              </a:r>
              <a:r>
                <a:rPr lang="en-US" altLang="ja-JP" sz="1400" dirty="0">
                  <a:solidFill>
                    <a:schemeClr val="tx1"/>
                  </a:solidFill>
                </a:rPr>
                <a:t>GDP</a:t>
              </a:r>
              <a:r>
                <a:rPr lang="ja-JP" altLang="en-US" sz="1400" dirty="0">
                  <a:solidFill>
                    <a:schemeClr val="tx1"/>
                  </a:solidFill>
                </a:rPr>
                <a:t>：</a:t>
              </a:r>
              <a:r>
                <a:rPr lang="en-US" altLang="ja-JP" sz="1400" dirty="0">
                  <a:solidFill>
                    <a:schemeClr val="tx1"/>
                  </a:solidFill>
                </a:rPr>
                <a:t>1971</a:t>
              </a:r>
              <a:r>
                <a:rPr lang="ja-JP" altLang="en-US" sz="1400" dirty="0">
                  <a:solidFill>
                    <a:schemeClr val="tx1"/>
                  </a:solidFill>
                </a:rPr>
                <a:t>億</a:t>
              </a:r>
              <a:r>
                <a:rPr lang="en-US" altLang="ja-JP" sz="1400" dirty="0">
                  <a:solidFill>
                    <a:schemeClr val="tx1"/>
                  </a:solidFill>
                </a:rPr>
                <a:t>3580</a:t>
              </a:r>
              <a:r>
                <a:rPr lang="ja-JP" altLang="en-US" sz="1400" dirty="0">
                  <a:solidFill>
                    <a:schemeClr val="tx1"/>
                  </a:solidFill>
                </a:rPr>
                <a:t>万ユーロ（</a:t>
              </a:r>
              <a:r>
                <a:rPr lang="en-US" altLang="ja-JP" sz="1400" dirty="0">
                  <a:solidFill>
                    <a:schemeClr val="tx1"/>
                  </a:solidFill>
                </a:rPr>
                <a:t>9.3</a:t>
              </a:r>
              <a:r>
                <a:rPr lang="ja-JP" altLang="en-US" sz="1400" dirty="0">
                  <a:solidFill>
                    <a:schemeClr val="tx1"/>
                  </a:solidFill>
                </a:rPr>
                <a:t>％、</a:t>
              </a:r>
              <a:r>
                <a:rPr lang="en-US" altLang="ja-JP" sz="1400" dirty="0">
                  <a:solidFill>
                    <a:schemeClr val="tx1"/>
                  </a:solidFill>
                </a:rPr>
                <a:t>2023</a:t>
              </a:r>
              <a:r>
                <a:rPr lang="ja-JP" altLang="en-US" sz="1400" dirty="0">
                  <a:solidFill>
                    <a:schemeClr val="tx1"/>
                  </a:solidFill>
                </a:rPr>
                <a:t>年）</a:t>
              </a:r>
            </a:p>
            <a:p>
              <a:r>
                <a:rPr lang="ja-JP" altLang="en-US" sz="1400" dirty="0">
                  <a:solidFill>
                    <a:schemeClr val="tx1"/>
                  </a:solidFill>
                </a:rPr>
                <a:t>●</a:t>
              </a:r>
              <a:r>
                <a:rPr lang="en-US" altLang="ja-JP" sz="1400" dirty="0">
                  <a:solidFill>
                    <a:schemeClr val="tx1"/>
                  </a:solidFill>
                </a:rPr>
                <a:t>1</a:t>
              </a:r>
              <a:r>
                <a:rPr lang="ja-JP" altLang="en-US" sz="1400" dirty="0">
                  <a:solidFill>
                    <a:schemeClr val="tx1"/>
                  </a:solidFill>
                </a:rPr>
                <a:t>人あたりの名目</a:t>
              </a:r>
              <a:r>
                <a:rPr lang="en-US" altLang="ja-JP" sz="1400" dirty="0">
                  <a:solidFill>
                    <a:schemeClr val="tx1"/>
                  </a:solidFill>
                </a:rPr>
                <a:t>GDP</a:t>
              </a:r>
              <a:r>
                <a:rPr lang="ja-JP" altLang="en-US" sz="1400" dirty="0">
                  <a:solidFill>
                    <a:schemeClr val="tx1"/>
                  </a:solidFill>
                </a:rPr>
                <a:t>：</a:t>
              </a:r>
              <a:r>
                <a:rPr lang="en-US" altLang="ja-JP" sz="1400">
                  <a:solidFill>
                    <a:schemeClr val="tx1"/>
                  </a:solidFill>
                </a:rPr>
                <a:t>40,604</a:t>
              </a:r>
              <a:r>
                <a:rPr lang="ja-JP" altLang="en-US" sz="1400">
                  <a:solidFill>
                    <a:schemeClr val="tx1"/>
                  </a:solidFill>
                </a:rPr>
                <a:t>ユーロ</a:t>
              </a:r>
              <a:r>
                <a:rPr lang="ja-JP" altLang="en-US" sz="1400" dirty="0">
                  <a:solidFill>
                    <a:schemeClr val="tx1"/>
                  </a:solidFill>
                </a:rPr>
                <a:t>（伊</a:t>
              </a:r>
              <a:r>
                <a:rPr lang="en-US" altLang="ja-JP" sz="1400" dirty="0">
                  <a:solidFill>
                    <a:schemeClr val="tx1"/>
                  </a:solidFill>
                </a:rPr>
                <a:t>36,135</a:t>
              </a:r>
              <a:r>
                <a:rPr lang="ja-JP" altLang="en-US" sz="1400" dirty="0">
                  <a:solidFill>
                    <a:schemeClr val="tx1"/>
                  </a:solidFill>
                </a:rPr>
                <a:t>ユーロ、</a:t>
              </a:r>
              <a:r>
                <a:rPr lang="en-US" altLang="ja-JP" sz="1400" dirty="0">
                  <a:solidFill>
                    <a:schemeClr val="tx1"/>
                  </a:solidFill>
                </a:rPr>
                <a:t>2023</a:t>
              </a:r>
              <a:r>
                <a:rPr lang="ja-JP" altLang="en-US" sz="1400" dirty="0">
                  <a:solidFill>
                    <a:schemeClr val="tx1"/>
                  </a:solidFill>
                </a:rPr>
                <a:t>年）</a:t>
              </a:r>
            </a:p>
            <a:p>
              <a:r>
                <a:rPr lang="ja-JP" altLang="en-US" sz="1400" dirty="0">
                  <a:solidFill>
                    <a:schemeClr val="tx1"/>
                  </a:solidFill>
                </a:rPr>
                <a:t>●経済成長率：</a:t>
              </a:r>
              <a:r>
                <a:rPr lang="en-US" altLang="ja-JP" sz="1400" dirty="0">
                  <a:solidFill>
                    <a:schemeClr val="tx1"/>
                  </a:solidFill>
                </a:rPr>
                <a:t>+0.5</a:t>
              </a:r>
              <a:r>
                <a:rPr lang="ja-JP" altLang="en-US" sz="1400" dirty="0">
                  <a:solidFill>
                    <a:schemeClr val="tx1"/>
                  </a:solidFill>
                </a:rPr>
                <a:t>％（伊</a:t>
              </a:r>
              <a:r>
                <a:rPr lang="en-US" altLang="ja-JP" sz="1400" dirty="0">
                  <a:solidFill>
                    <a:schemeClr val="tx1"/>
                  </a:solidFill>
                </a:rPr>
                <a:t>+0.6</a:t>
              </a:r>
              <a:r>
                <a:rPr lang="ja-JP" altLang="en-US" sz="1400" dirty="0">
                  <a:solidFill>
                    <a:schemeClr val="tx1"/>
                  </a:solidFill>
                </a:rPr>
                <a:t>％、</a:t>
              </a:r>
              <a:r>
                <a:rPr lang="en-US" altLang="ja-JP" sz="1400" dirty="0">
                  <a:solidFill>
                    <a:schemeClr val="tx1"/>
                  </a:solidFill>
                </a:rPr>
                <a:t>2024</a:t>
              </a:r>
              <a:r>
                <a:rPr lang="ja-JP" altLang="en-US" sz="1400" dirty="0">
                  <a:solidFill>
                    <a:schemeClr val="tx1"/>
                  </a:solidFill>
                </a:rPr>
                <a:t>年）</a:t>
              </a:r>
            </a:p>
            <a:p>
              <a:r>
                <a:rPr lang="ja-JP" altLang="en-US" sz="1400" dirty="0">
                  <a:solidFill>
                    <a:schemeClr val="tx1"/>
                  </a:solidFill>
                </a:rPr>
                <a:t>●失業率：</a:t>
              </a:r>
              <a:r>
                <a:rPr lang="en-US" altLang="ja-JP" sz="1400" dirty="0">
                  <a:solidFill>
                    <a:schemeClr val="tx1"/>
                  </a:solidFill>
                </a:rPr>
                <a:t>3</a:t>
              </a:r>
              <a:r>
                <a:rPr lang="ja-JP" altLang="en-US" sz="1400" dirty="0">
                  <a:solidFill>
                    <a:schemeClr val="tx1"/>
                  </a:solidFill>
                </a:rPr>
                <a:t>％（伊</a:t>
              </a:r>
              <a:r>
                <a:rPr lang="en-US" altLang="ja-JP" sz="1400" dirty="0">
                  <a:solidFill>
                    <a:schemeClr val="tx1"/>
                  </a:solidFill>
                </a:rPr>
                <a:t>6.6</a:t>
              </a:r>
              <a:r>
                <a:rPr lang="ja-JP" altLang="en-US" sz="1400" dirty="0">
                  <a:solidFill>
                    <a:schemeClr val="tx1"/>
                  </a:solidFill>
                </a:rPr>
                <a:t>％、</a:t>
              </a:r>
              <a:r>
                <a:rPr lang="en-US" altLang="ja-JP" sz="1400" dirty="0">
                  <a:solidFill>
                    <a:schemeClr val="tx1"/>
                  </a:solidFill>
                </a:rPr>
                <a:t>2024</a:t>
              </a:r>
              <a:r>
                <a:rPr lang="ja-JP" altLang="en-US" sz="1400" dirty="0">
                  <a:solidFill>
                    <a:schemeClr val="tx1"/>
                  </a:solidFill>
                </a:rPr>
                <a:t>年）</a:t>
              </a:r>
            </a:p>
            <a:p>
              <a:r>
                <a:rPr lang="ja-JP" altLang="en-US" sz="1400" dirty="0">
                  <a:solidFill>
                    <a:schemeClr val="tx1"/>
                  </a:solidFill>
                </a:rPr>
                <a:t>●輸出額：</a:t>
              </a:r>
              <a:r>
                <a:rPr lang="en-US" altLang="ja-JP" sz="1400" dirty="0">
                  <a:solidFill>
                    <a:schemeClr val="tx1"/>
                  </a:solidFill>
                </a:rPr>
                <a:t>801</a:t>
              </a:r>
              <a:r>
                <a:rPr lang="ja-JP" altLang="en-US" sz="1400" dirty="0">
                  <a:solidFill>
                    <a:schemeClr val="tx1"/>
                  </a:solidFill>
                </a:rPr>
                <a:t>億</a:t>
              </a:r>
              <a:r>
                <a:rPr lang="en-US" altLang="ja-JP" sz="1400" dirty="0">
                  <a:solidFill>
                    <a:schemeClr val="tx1"/>
                  </a:solidFill>
                </a:rPr>
                <a:t>5100</a:t>
              </a:r>
              <a:r>
                <a:rPr lang="ja-JP" altLang="en-US" sz="1400" dirty="0">
                  <a:solidFill>
                    <a:schemeClr val="tx1"/>
                  </a:solidFill>
                </a:rPr>
                <a:t>万ユーロ（</a:t>
              </a:r>
              <a:r>
                <a:rPr lang="en-US" altLang="ja-JP" sz="1400" dirty="0">
                  <a:solidFill>
                    <a:schemeClr val="tx1"/>
                  </a:solidFill>
                </a:rPr>
                <a:t>12.9</a:t>
              </a:r>
              <a:r>
                <a:rPr lang="ja-JP" altLang="en-US" sz="1400" dirty="0">
                  <a:solidFill>
                    <a:schemeClr val="tx1"/>
                  </a:solidFill>
                </a:rPr>
                <a:t>％、前年比－</a:t>
              </a:r>
              <a:r>
                <a:rPr lang="en-US" altLang="ja-JP" sz="1400" dirty="0">
                  <a:solidFill>
                    <a:schemeClr val="tx1"/>
                  </a:solidFill>
                </a:rPr>
                <a:t>1.8</a:t>
              </a:r>
              <a:r>
                <a:rPr lang="ja-JP" altLang="en-US" sz="1400" dirty="0">
                  <a:solidFill>
                    <a:schemeClr val="tx1"/>
                  </a:solidFill>
                </a:rPr>
                <a:t>％、</a:t>
              </a:r>
              <a:r>
                <a:rPr lang="en-US" altLang="ja-JP" sz="1400" dirty="0">
                  <a:solidFill>
                    <a:schemeClr val="tx1"/>
                  </a:solidFill>
                </a:rPr>
                <a:t>2024</a:t>
              </a:r>
              <a:r>
                <a:rPr lang="ja-JP" altLang="en-US" sz="1400" dirty="0">
                  <a:solidFill>
                    <a:schemeClr val="tx1"/>
                  </a:solidFill>
                </a:rPr>
                <a:t>年）</a:t>
              </a:r>
            </a:p>
            <a:p>
              <a:r>
                <a:rPr lang="ja-JP" altLang="en-US" sz="1400" dirty="0">
                  <a:solidFill>
                    <a:schemeClr val="tx1"/>
                  </a:solidFill>
                </a:rPr>
                <a:t>●主要輸出品目：機械・器具、手工業製品、化学品、皮製品、電気機器、金属加工品、プラスチック、衣類、食品・飲料　　　（出典：伊国立統計局（</a:t>
              </a:r>
              <a:r>
                <a:rPr lang="en-US" altLang="ja-JP" sz="1400" dirty="0">
                  <a:solidFill>
                    <a:schemeClr val="tx1"/>
                  </a:solidFill>
                </a:rPr>
                <a:t>ISTAT</a:t>
              </a:r>
              <a:r>
                <a:rPr lang="ja-JP" altLang="en-US" sz="1400" dirty="0">
                  <a:solidFill>
                    <a:schemeClr val="tx1"/>
                  </a:solidFill>
                </a:rPr>
                <a:t>）及び伊中銀）</a:t>
              </a:r>
            </a:p>
          </p:txBody>
        </p:sp>
        <p:sp>
          <p:nvSpPr>
            <p:cNvPr id="22" name="正方形/長方形 21"/>
            <p:cNvSpPr/>
            <p:nvPr/>
          </p:nvSpPr>
          <p:spPr>
            <a:xfrm>
              <a:off x="119267" y="701510"/>
              <a:ext cx="1222515" cy="332160"/>
            </a:xfrm>
            <a:prstGeom prst="rect">
              <a:avLst/>
            </a:prstGeom>
            <a:solidFill>
              <a:srgbClr val="73C48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基礎データ</a:t>
              </a:r>
              <a:endParaRPr kumimoji="1" lang="ja-JP" altLang="en-US" b="1" dirty="0"/>
            </a:p>
          </p:txBody>
        </p:sp>
      </p:grpSp>
      <p:grpSp>
        <p:nvGrpSpPr>
          <p:cNvPr id="18" name="グループ化 17"/>
          <p:cNvGrpSpPr/>
          <p:nvPr/>
        </p:nvGrpSpPr>
        <p:grpSpPr>
          <a:xfrm>
            <a:off x="126417" y="2836490"/>
            <a:ext cx="7378833" cy="993675"/>
            <a:chOff x="119268" y="692926"/>
            <a:chExt cx="7432901" cy="865450"/>
          </a:xfrm>
        </p:grpSpPr>
        <p:sp>
          <p:nvSpPr>
            <p:cNvPr id="19" name="角丸四角形 18"/>
            <p:cNvSpPr/>
            <p:nvPr/>
          </p:nvSpPr>
          <p:spPr>
            <a:xfrm>
              <a:off x="166187" y="894291"/>
              <a:ext cx="7385982" cy="664085"/>
            </a:xfrm>
            <a:prstGeom prst="roundRect">
              <a:avLst/>
            </a:prstGeom>
            <a:solidFill>
              <a:schemeClr val="bg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a:solidFill>
                  <a:schemeClr val="tx1"/>
                </a:solidFill>
              </a:endParaRPr>
            </a:p>
            <a:p>
              <a:r>
                <a:rPr lang="ja-JP" altLang="en-US" sz="1400" dirty="0">
                  <a:solidFill>
                    <a:schemeClr val="tx1"/>
                  </a:solidFill>
                </a:rPr>
                <a:t>●対日輸出：</a:t>
              </a:r>
              <a:r>
                <a:rPr lang="en-US" altLang="ja-JP" sz="1400" dirty="0">
                  <a:solidFill>
                    <a:schemeClr val="tx1"/>
                  </a:solidFill>
                </a:rPr>
                <a:t>5</a:t>
              </a:r>
              <a:r>
                <a:rPr lang="ja-JP" altLang="en-US" sz="1400" dirty="0">
                  <a:solidFill>
                    <a:schemeClr val="tx1"/>
                  </a:solidFill>
                </a:rPr>
                <a:t>億</a:t>
              </a:r>
              <a:r>
                <a:rPr lang="en-US" altLang="ja-JP" sz="1400" dirty="0">
                  <a:solidFill>
                    <a:schemeClr val="tx1"/>
                  </a:solidFill>
                </a:rPr>
                <a:t>8200</a:t>
              </a:r>
              <a:r>
                <a:rPr lang="ja-JP" altLang="en-US" sz="1400" dirty="0">
                  <a:solidFill>
                    <a:schemeClr val="tx1"/>
                  </a:solidFill>
                </a:rPr>
                <a:t>万ユーロ（</a:t>
              </a:r>
              <a:r>
                <a:rPr lang="en-US" altLang="ja-JP" sz="1400" dirty="0">
                  <a:solidFill>
                    <a:schemeClr val="tx1"/>
                  </a:solidFill>
                </a:rPr>
                <a:t>2024</a:t>
              </a:r>
              <a:r>
                <a:rPr lang="ja-JP" altLang="en-US" sz="1400" dirty="0">
                  <a:solidFill>
                    <a:schemeClr val="tx1"/>
                  </a:solidFill>
                </a:rPr>
                <a:t>年。</a:t>
              </a:r>
              <a:r>
                <a:rPr lang="en-US" altLang="ja-JP" sz="1400" dirty="0">
                  <a:solidFill>
                    <a:schemeClr val="tx1"/>
                  </a:solidFill>
                </a:rPr>
                <a:t>2023</a:t>
              </a:r>
              <a:r>
                <a:rPr lang="ja-JP" altLang="en-US" sz="1400" dirty="0">
                  <a:solidFill>
                    <a:schemeClr val="tx1"/>
                  </a:solidFill>
                </a:rPr>
                <a:t>年比－</a:t>
              </a:r>
              <a:r>
                <a:rPr lang="en-US" altLang="ja-JP" sz="1400" dirty="0">
                  <a:solidFill>
                    <a:schemeClr val="tx1"/>
                  </a:solidFill>
                </a:rPr>
                <a:t>2.5</a:t>
              </a:r>
              <a:r>
                <a:rPr lang="ja-JP" altLang="en-US" sz="1400" dirty="0">
                  <a:solidFill>
                    <a:schemeClr val="tx1"/>
                  </a:solidFill>
                </a:rPr>
                <a:t>％）</a:t>
              </a:r>
              <a:endParaRPr lang="en-US" altLang="ja-JP" sz="1400" dirty="0">
                <a:solidFill>
                  <a:schemeClr val="tx1"/>
                </a:solidFill>
              </a:endParaRPr>
            </a:p>
            <a:p>
              <a:r>
                <a:rPr lang="ja-JP" altLang="en-US" sz="1400" dirty="0">
                  <a:solidFill>
                    <a:schemeClr val="tx1"/>
                  </a:solidFill>
                </a:rPr>
                <a:t>●対日輸入：</a:t>
              </a:r>
              <a:r>
                <a:rPr lang="en-US" altLang="ja-JP" sz="1400" dirty="0">
                  <a:solidFill>
                    <a:schemeClr val="tx1"/>
                  </a:solidFill>
                </a:rPr>
                <a:t>5</a:t>
              </a:r>
              <a:r>
                <a:rPr lang="ja-JP" altLang="en-US" sz="1400" dirty="0">
                  <a:solidFill>
                    <a:schemeClr val="tx1"/>
                  </a:solidFill>
                </a:rPr>
                <a:t>億</a:t>
              </a:r>
              <a:r>
                <a:rPr lang="en-US" altLang="ja-JP" sz="1400" dirty="0">
                  <a:solidFill>
                    <a:schemeClr val="tx1"/>
                  </a:solidFill>
                </a:rPr>
                <a:t>8800</a:t>
              </a:r>
              <a:r>
                <a:rPr lang="ja-JP" altLang="en-US" sz="1400" dirty="0">
                  <a:solidFill>
                    <a:schemeClr val="tx1"/>
                  </a:solidFill>
                </a:rPr>
                <a:t>万ユーロ（</a:t>
              </a:r>
              <a:r>
                <a:rPr lang="en-US" altLang="ja-JP" sz="1400" dirty="0">
                  <a:solidFill>
                    <a:schemeClr val="tx1"/>
                  </a:solidFill>
                </a:rPr>
                <a:t>2024</a:t>
              </a:r>
              <a:r>
                <a:rPr lang="ja-JP" altLang="en-US" sz="1400" dirty="0">
                  <a:solidFill>
                    <a:schemeClr val="tx1"/>
                  </a:solidFill>
                </a:rPr>
                <a:t>年。</a:t>
              </a:r>
              <a:r>
                <a:rPr lang="en-US" altLang="ja-JP" sz="1400" dirty="0">
                  <a:solidFill>
                    <a:schemeClr val="tx1"/>
                  </a:solidFill>
                </a:rPr>
                <a:t>2023</a:t>
              </a:r>
              <a:r>
                <a:rPr lang="ja-JP" altLang="en-US" sz="1400" dirty="0">
                  <a:solidFill>
                    <a:schemeClr val="tx1"/>
                  </a:solidFill>
                </a:rPr>
                <a:t>年比－</a:t>
              </a:r>
              <a:r>
                <a:rPr lang="en-US" altLang="ja-JP" sz="1400" dirty="0">
                  <a:solidFill>
                    <a:schemeClr val="tx1"/>
                  </a:solidFill>
                </a:rPr>
                <a:t>30.5</a:t>
              </a:r>
              <a:r>
                <a:rPr lang="ja-JP" altLang="en-US" sz="1400" dirty="0">
                  <a:solidFill>
                    <a:schemeClr val="tx1"/>
                  </a:solidFill>
                </a:rPr>
                <a:t>％）　　　　　　　　　　　　　　　　　　　</a:t>
              </a:r>
              <a:endParaRPr lang="en-US" altLang="ja-JP" sz="1400" dirty="0">
                <a:solidFill>
                  <a:schemeClr val="tx1"/>
                </a:solidFill>
              </a:endParaRPr>
            </a:p>
            <a:p>
              <a:pPr algn="r"/>
              <a:r>
                <a:rPr lang="ja-JP" altLang="en-US" sz="1400" dirty="0">
                  <a:solidFill>
                    <a:schemeClr val="tx1"/>
                  </a:solidFill>
                </a:rPr>
                <a:t>（</a:t>
              </a:r>
              <a:r>
                <a:rPr lang="en-US" altLang="ja-JP" sz="1400" dirty="0">
                  <a:solidFill>
                    <a:schemeClr val="tx1"/>
                  </a:solidFill>
                </a:rPr>
                <a:t>2025</a:t>
              </a:r>
              <a:r>
                <a:rPr lang="ja-JP" altLang="en-US" sz="1400" dirty="0">
                  <a:solidFill>
                    <a:schemeClr val="tx1"/>
                  </a:solidFill>
                </a:rPr>
                <a:t>年</a:t>
              </a:r>
              <a:r>
                <a:rPr lang="en-US" altLang="ja-JP" sz="1400" dirty="0">
                  <a:solidFill>
                    <a:schemeClr val="tx1"/>
                  </a:solidFill>
                </a:rPr>
                <a:t>6</a:t>
              </a:r>
              <a:r>
                <a:rPr lang="ja-JP" altLang="en-US" sz="1400" dirty="0">
                  <a:solidFill>
                    <a:schemeClr val="tx1"/>
                  </a:solidFill>
                </a:rPr>
                <a:t>月、出典：伊中銀）</a:t>
              </a:r>
            </a:p>
          </p:txBody>
        </p:sp>
        <p:sp>
          <p:nvSpPr>
            <p:cNvPr id="25" name="正方形/長方形 24"/>
            <p:cNvSpPr/>
            <p:nvPr/>
          </p:nvSpPr>
          <p:spPr>
            <a:xfrm>
              <a:off x="119268" y="692926"/>
              <a:ext cx="1063489" cy="297347"/>
            </a:xfrm>
            <a:prstGeom prst="rect">
              <a:avLst/>
            </a:prstGeom>
            <a:solidFill>
              <a:srgbClr val="73C48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対日貿易</a:t>
              </a:r>
            </a:p>
          </p:txBody>
        </p:sp>
      </p:grpSp>
      <p:grpSp>
        <p:nvGrpSpPr>
          <p:cNvPr id="10" name="グループ化 9"/>
          <p:cNvGrpSpPr/>
          <p:nvPr/>
        </p:nvGrpSpPr>
        <p:grpSpPr>
          <a:xfrm>
            <a:off x="119267" y="3820315"/>
            <a:ext cx="11946315" cy="2965771"/>
            <a:chOff x="119267" y="3893828"/>
            <a:chExt cx="11946315" cy="2965771"/>
          </a:xfrm>
        </p:grpSpPr>
        <p:sp>
          <p:nvSpPr>
            <p:cNvPr id="23" name="角丸四角形 22"/>
            <p:cNvSpPr/>
            <p:nvPr/>
          </p:nvSpPr>
          <p:spPr>
            <a:xfrm>
              <a:off x="126417" y="4008137"/>
              <a:ext cx="11939165" cy="2851462"/>
            </a:xfrm>
            <a:prstGeom prst="roundRect">
              <a:avLst/>
            </a:prstGeom>
            <a:solidFill>
              <a:schemeClr val="bg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rPr>
                <a:t>　　　　　　＜</a:t>
              </a:r>
              <a:r>
                <a:rPr lang="en-US" altLang="ja-JP" sz="1400" dirty="0">
                  <a:solidFill>
                    <a:schemeClr val="tx1"/>
                  </a:solidFill>
                </a:rPr>
                <a:t>2025</a:t>
              </a:r>
              <a:r>
                <a:rPr lang="ja-JP" altLang="en-US" sz="1400" dirty="0">
                  <a:solidFill>
                    <a:schemeClr val="tx1"/>
                  </a:solidFill>
                </a:rPr>
                <a:t>年</a:t>
              </a:r>
              <a:r>
                <a:rPr lang="en-US" altLang="ja-JP" sz="1400" dirty="0">
                  <a:solidFill>
                    <a:schemeClr val="tx1"/>
                  </a:solidFill>
                </a:rPr>
                <a:t>4</a:t>
              </a:r>
              <a:r>
                <a:rPr lang="ja-JP" altLang="en-US" sz="1400" dirty="0">
                  <a:solidFill>
                    <a:schemeClr val="tx1"/>
                  </a:solidFill>
                </a:rPr>
                <a:t>月＞（ベネト州社会・経済レポート）</a:t>
              </a:r>
              <a:endParaRPr kumimoji="1"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a:t>
              </a:r>
              <a:r>
                <a:rPr lang="en-US" altLang="ja-JP" sz="1400" dirty="0">
                  <a:solidFill>
                    <a:schemeClr val="tx1"/>
                  </a:solidFill>
                </a:rPr>
                <a:t>2025</a:t>
              </a:r>
              <a:r>
                <a:rPr lang="ja-JP" altLang="en-US" sz="1400" dirty="0">
                  <a:solidFill>
                    <a:schemeClr val="tx1"/>
                  </a:solidFill>
                </a:rPr>
                <a:t>年の</a:t>
              </a:r>
              <a:r>
                <a:rPr lang="en-US" altLang="ja-JP" sz="1400" dirty="0">
                  <a:solidFill>
                    <a:schemeClr val="tx1"/>
                  </a:solidFill>
                </a:rPr>
                <a:t>GDP</a:t>
              </a:r>
              <a:r>
                <a:rPr lang="ja-JP" altLang="en-US" sz="1400" dirty="0">
                  <a:solidFill>
                    <a:schemeClr val="tx1"/>
                  </a:solidFill>
                </a:rPr>
                <a:t>は</a:t>
              </a:r>
              <a:r>
                <a:rPr lang="en-US" altLang="ja-JP" sz="1400" dirty="0">
                  <a:solidFill>
                    <a:schemeClr val="tx1"/>
                  </a:solidFill>
                </a:rPr>
                <a:t>+0.8%</a:t>
              </a:r>
              <a:r>
                <a:rPr lang="ja-JP" altLang="en-US" sz="1400" dirty="0">
                  <a:solidFill>
                    <a:schemeClr val="tx1"/>
                  </a:solidFill>
                </a:rPr>
                <a:t>と見込まれている。</a:t>
              </a:r>
              <a:endParaRPr lang="en-US" altLang="ja-JP" sz="1400" dirty="0">
                <a:solidFill>
                  <a:schemeClr val="tx1"/>
                </a:solidFill>
              </a:endParaRPr>
            </a:p>
            <a:p>
              <a:pPr marL="285750" indent="-285750">
                <a:buFont typeface="Wingdings" panose="05000000000000000000" pitchFamily="2" charset="2"/>
                <a:buChar char="l"/>
              </a:pPr>
              <a:r>
                <a:rPr lang="en-US" altLang="ja-JP" sz="1400" dirty="0">
                  <a:solidFill>
                    <a:schemeClr val="tx1"/>
                  </a:solidFill>
                </a:rPr>
                <a:t>2025</a:t>
              </a:r>
              <a:r>
                <a:rPr lang="ja-JP" altLang="en-US" sz="1400" dirty="0">
                  <a:solidFill>
                    <a:schemeClr val="tx1"/>
                  </a:solidFill>
                </a:rPr>
                <a:t>年第</a:t>
              </a:r>
              <a:r>
                <a:rPr lang="en-US" altLang="ja-JP" sz="1400" dirty="0">
                  <a:solidFill>
                    <a:schemeClr val="tx1"/>
                  </a:solidFill>
                </a:rPr>
                <a:t>1</a:t>
              </a:r>
              <a:r>
                <a:rPr lang="ja-JP" altLang="en-US" sz="1400" dirty="0">
                  <a:solidFill>
                    <a:schemeClr val="tx1"/>
                  </a:solidFill>
                </a:rPr>
                <a:t>四半期における同州のインフレ率は</a:t>
              </a:r>
              <a:r>
                <a:rPr lang="en-US" altLang="ja-JP" sz="1400" dirty="0">
                  <a:solidFill>
                    <a:schemeClr val="tx1"/>
                  </a:solidFill>
                </a:rPr>
                <a:t>2.2</a:t>
              </a:r>
              <a:r>
                <a:rPr lang="ja-JP" altLang="en-US" sz="1400" dirty="0">
                  <a:solidFill>
                    <a:schemeClr val="tx1"/>
                  </a:solidFill>
                </a:rPr>
                <a:t>％（全国</a:t>
              </a:r>
              <a:r>
                <a:rPr lang="en-US" altLang="ja-JP" sz="1400" dirty="0">
                  <a:solidFill>
                    <a:schemeClr val="tx1"/>
                  </a:solidFill>
                </a:rPr>
                <a:t>1.9</a:t>
              </a:r>
              <a:r>
                <a:rPr lang="ja-JP" altLang="en-US" sz="1400" dirty="0">
                  <a:solidFill>
                    <a:schemeClr val="tx1"/>
                  </a:solidFill>
                </a:rPr>
                <a:t>％）であり、</a:t>
              </a:r>
              <a:r>
                <a:rPr lang="en-US" altLang="ja-JP" sz="1400" dirty="0">
                  <a:solidFill>
                    <a:schemeClr val="tx1"/>
                  </a:solidFill>
                </a:rPr>
                <a:t>2024</a:t>
              </a:r>
              <a:r>
                <a:rPr lang="ja-JP" altLang="en-US" sz="1400" dirty="0">
                  <a:solidFill>
                    <a:schemeClr val="tx1"/>
                  </a:solidFill>
                </a:rPr>
                <a:t>年（</a:t>
              </a:r>
              <a:r>
                <a:rPr lang="en-US" altLang="ja-JP" sz="1400" dirty="0">
                  <a:solidFill>
                    <a:schemeClr val="tx1"/>
                  </a:solidFill>
                </a:rPr>
                <a:t>+1.3%</a:t>
              </a:r>
              <a:r>
                <a:rPr lang="ja-JP" altLang="en-US" sz="1400" dirty="0">
                  <a:solidFill>
                    <a:schemeClr val="tx1"/>
                  </a:solidFill>
                </a:rPr>
                <a:t>）よりやや上昇。主な理由はエネルギー製品の価格の上昇であるが、宿泊サービス及び休暇パッケージもインフレを支えた。</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a:t>
              </a:r>
              <a:r>
                <a:rPr lang="en-US" altLang="ja-JP" sz="1400" dirty="0">
                  <a:solidFill>
                    <a:schemeClr val="tx1"/>
                  </a:solidFill>
                </a:rPr>
                <a:t>2024</a:t>
              </a:r>
              <a:r>
                <a:rPr lang="ja-JP" altLang="en-US" sz="1400" dirty="0">
                  <a:solidFill>
                    <a:schemeClr val="tx1"/>
                  </a:solidFill>
                </a:rPr>
                <a:t>年の輸出は</a:t>
              </a:r>
              <a:r>
                <a:rPr lang="en-US" altLang="ja-JP" sz="1400" dirty="0">
                  <a:solidFill>
                    <a:schemeClr val="tx1"/>
                  </a:solidFill>
                </a:rPr>
                <a:t>2023</a:t>
              </a:r>
              <a:r>
                <a:rPr lang="ja-JP" altLang="en-US" sz="1400" dirty="0">
                  <a:solidFill>
                    <a:schemeClr val="tx1"/>
                  </a:solidFill>
                </a:rPr>
                <a:t>年比－</a:t>
              </a:r>
              <a:r>
                <a:rPr lang="en-US" altLang="ja-JP" sz="1400" dirty="0">
                  <a:solidFill>
                    <a:schemeClr val="tx1"/>
                  </a:solidFill>
                </a:rPr>
                <a:t>1.8</a:t>
              </a:r>
              <a:r>
                <a:rPr lang="ja-JP" altLang="en-US" sz="1400" dirty="0">
                  <a:solidFill>
                    <a:schemeClr val="tx1"/>
                  </a:solidFill>
                </a:rPr>
                <a:t>％（</a:t>
              </a:r>
              <a:r>
                <a:rPr lang="en-US" altLang="ja-JP" sz="1400" dirty="0">
                  <a:solidFill>
                    <a:schemeClr val="tx1"/>
                  </a:solidFill>
                </a:rPr>
                <a:t>15</a:t>
              </a:r>
              <a:r>
                <a:rPr lang="ja-JP" altLang="en-US" sz="1400" dirty="0">
                  <a:solidFill>
                    <a:schemeClr val="tx1"/>
                  </a:solidFill>
                </a:rPr>
                <a:t>億ユーロ。全国平均－</a:t>
              </a:r>
              <a:r>
                <a:rPr lang="en-US" altLang="ja-JP" sz="1400" dirty="0">
                  <a:solidFill>
                    <a:schemeClr val="tx1"/>
                  </a:solidFill>
                </a:rPr>
                <a:t>0.4</a:t>
              </a:r>
              <a:r>
                <a:rPr lang="ja-JP" altLang="en-US" sz="1400" dirty="0">
                  <a:solidFill>
                    <a:schemeClr val="tx1"/>
                  </a:solidFill>
                </a:rPr>
                <a:t>％）を記録。新たな国際情勢を特徴づける地政学的緊張が同州に大きく影響した。輸出が減少する中、農産食品（</a:t>
              </a:r>
              <a:r>
                <a:rPr lang="en-US" altLang="ja-JP" sz="1400" dirty="0">
                  <a:solidFill>
                    <a:schemeClr val="tx1"/>
                  </a:solidFill>
                </a:rPr>
                <a:t>2023</a:t>
              </a:r>
              <a:r>
                <a:rPr lang="ja-JP" altLang="en-US" sz="1400" dirty="0">
                  <a:solidFill>
                    <a:schemeClr val="tx1"/>
                  </a:solidFill>
                </a:rPr>
                <a:t>年比＋</a:t>
              </a:r>
              <a:r>
                <a:rPr lang="en-US" altLang="ja-JP" sz="1400" dirty="0">
                  <a:solidFill>
                    <a:schemeClr val="tx1"/>
                  </a:solidFill>
                </a:rPr>
                <a:t>4.8</a:t>
              </a:r>
              <a:r>
                <a:rPr lang="ja-JP" altLang="en-US" sz="1400" dirty="0">
                  <a:solidFill>
                    <a:schemeClr val="tx1"/>
                  </a:solidFill>
                </a:rPr>
                <a:t>％）、特にワイン（＋</a:t>
              </a:r>
              <a:r>
                <a:rPr lang="en-US" altLang="ja-JP" sz="1400" dirty="0">
                  <a:solidFill>
                    <a:schemeClr val="tx1"/>
                  </a:solidFill>
                </a:rPr>
                <a:t>7.3</a:t>
              </a:r>
              <a:r>
                <a:rPr lang="ja-JP" altLang="en-US" sz="1400" dirty="0">
                  <a:solidFill>
                    <a:schemeClr val="tx1"/>
                  </a:solidFill>
                </a:rPr>
                <a:t>％）及び金細工（＋</a:t>
              </a:r>
              <a:r>
                <a:rPr lang="en-US" altLang="ja-JP" sz="1400" dirty="0">
                  <a:solidFill>
                    <a:schemeClr val="tx1"/>
                  </a:solidFill>
                </a:rPr>
                <a:t>12.1</a:t>
              </a:r>
              <a:r>
                <a:rPr lang="ja-JP" altLang="en-US" sz="1400" dirty="0">
                  <a:solidFill>
                    <a:schemeClr val="tx1"/>
                  </a:solidFill>
                </a:rPr>
                <a:t>％）の伸びが目立った。輸出先別では、ドイツ（－</a:t>
              </a:r>
              <a:r>
                <a:rPr lang="en-US" altLang="ja-JP" sz="1400" dirty="0">
                  <a:solidFill>
                    <a:schemeClr val="tx1"/>
                  </a:solidFill>
                </a:rPr>
                <a:t>5.5</a:t>
              </a:r>
              <a:r>
                <a:rPr lang="ja-JP" altLang="en-US" sz="1400" dirty="0">
                  <a:solidFill>
                    <a:schemeClr val="tx1"/>
                  </a:solidFill>
                </a:rPr>
                <a:t>％）、フランス（－</a:t>
              </a:r>
              <a:r>
                <a:rPr lang="en-US" altLang="ja-JP" sz="1400" dirty="0">
                  <a:solidFill>
                    <a:schemeClr val="tx1"/>
                  </a:solidFill>
                </a:rPr>
                <a:t>0.8</a:t>
              </a:r>
              <a:r>
                <a:rPr lang="ja-JP" altLang="en-US" sz="1400" dirty="0">
                  <a:solidFill>
                    <a:schemeClr val="tx1"/>
                  </a:solidFill>
                </a:rPr>
                <a:t>％）及び米国（－</a:t>
              </a:r>
              <a:r>
                <a:rPr lang="en-US" altLang="ja-JP" sz="1400" dirty="0">
                  <a:solidFill>
                    <a:schemeClr val="tx1"/>
                  </a:solidFill>
                </a:rPr>
                <a:t>3.8</a:t>
              </a:r>
              <a:r>
                <a:rPr lang="ja-JP" altLang="en-US" sz="1400" dirty="0">
                  <a:solidFill>
                    <a:schemeClr val="tx1"/>
                  </a:solidFill>
                </a:rPr>
                <a:t>％）への輸出が減少した一方で、アラブ首長国連邦（＋</a:t>
              </a:r>
              <a:r>
                <a:rPr lang="en-US" altLang="ja-JP" sz="1400" dirty="0">
                  <a:solidFill>
                    <a:schemeClr val="tx1"/>
                  </a:solidFill>
                </a:rPr>
                <a:t>18.8</a:t>
              </a:r>
              <a:r>
                <a:rPr lang="ja-JP" altLang="en-US" sz="1400" dirty="0">
                  <a:solidFill>
                    <a:schemeClr val="tx1"/>
                  </a:solidFill>
                </a:rPr>
                <a:t>％）、トルコ（＋</a:t>
              </a:r>
              <a:r>
                <a:rPr lang="en-US" altLang="ja-JP" sz="1400" dirty="0">
                  <a:solidFill>
                    <a:schemeClr val="tx1"/>
                  </a:solidFill>
                </a:rPr>
                <a:t>9.4</a:t>
              </a:r>
              <a:r>
                <a:rPr lang="ja-JP" altLang="en-US" sz="1400" dirty="0">
                  <a:solidFill>
                    <a:schemeClr val="tx1"/>
                  </a:solidFill>
                </a:rPr>
                <a:t>％）、スペイン（＋</a:t>
              </a:r>
              <a:r>
                <a:rPr lang="en-US" altLang="ja-JP" sz="1400" dirty="0">
                  <a:solidFill>
                    <a:schemeClr val="tx1"/>
                  </a:solidFill>
                </a:rPr>
                <a:t>2.9</a:t>
              </a:r>
              <a:r>
                <a:rPr lang="ja-JP" altLang="en-US" sz="1400" dirty="0">
                  <a:solidFill>
                    <a:schemeClr val="tx1"/>
                  </a:solidFill>
                </a:rPr>
                <a:t>％）及びポーランド（＋</a:t>
              </a:r>
              <a:r>
                <a:rPr lang="en-US" altLang="ja-JP" sz="1400" dirty="0">
                  <a:solidFill>
                    <a:schemeClr val="tx1"/>
                  </a:solidFill>
                </a:rPr>
                <a:t>3</a:t>
              </a:r>
              <a:r>
                <a:rPr lang="ja-JP" altLang="en-US" sz="1400" dirty="0">
                  <a:solidFill>
                    <a:schemeClr val="tx1"/>
                  </a:solidFill>
                </a:rPr>
                <a:t>％）への輸出は増加した。</a:t>
              </a:r>
              <a:endParaRPr lang="en-US" altLang="ja-JP" sz="1400" dirty="0">
                <a:solidFill>
                  <a:schemeClr val="tx1"/>
                </a:solidFill>
              </a:endParaRPr>
            </a:p>
            <a:p>
              <a:pPr marL="285750" indent="-285750">
                <a:buFont typeface="Wingdings" panose="05000000000000000000" pitchFamily="2" charset="2"/>
                <a:buChar char="l"/>
              </a:pPr>
              <a:r>
                <a:rPr lang="ja-JP" altLang="en-US" sz="1400" dirty="0">
                  <a:solidFill>
                    <a:schemeClr val="tx1"/>
                  </a:solidFill>
                </a:rPr>
                <a:t>同州の</a:t>
              </a:r>
              <a:r>
                <a:rPr lang="en-US" altLang="ja-JP" sz="1400" dirty="0">
                  <a:solidFill>
                    <a:schemeClr val="tx1"/>
                  </a:solidFill>
                </a:rPr>
                <a:t>2024</a:t>
              </a:r>
              <a:r>
                <a:rPr lang="ja-JP" altLang="en-US" sz="1400" dirty="0">
                  <a:solidFill>
                    <a:schemeClr val="tx1"/>
                  </a:solidFill>
                </a:rPr>
                <a:t>年の雇用率は前年比＋</a:t>
              </a:r>
              <a:r>
                <a:rPr lang="en-US" altLang="ja-JP" sz="1400" dirty="0">
                  <a:solidFill>
                    <a:schemeClr val="tx1"/>
                  </a:solidFill>
                </a:rPr>
                <a:t>0.2</a:t>
              </a:r>
              <a:r>
                <a:rPr lang="ja-JP" altLang="en-US" sz="1400" dirty="0">
                  <a:solidFill>
                    <a:schemeClr val="tx1"/>
                  </a:solidFill>
                </a:rPr>
                <a:t>％とやや上昇（全国平均＋</a:t>
              </a:r>
              <a:r>
                <a:rPr lang="en-US" altLang="ja-JP" sz="1400" dirty="0">
                  <a:solidFill>
                    <a:schemeClr val="tx1"/>
                  </a:solidFill>
                </a:rPr>
                <a:t>1.5</a:t>
              </a:r>
              <a:r>
                <a:rPr lang="ja-JP" altLang="en-US" sz="1400" dirty="0">
                  <a:solidFill>
                    <a:schemeClr val="tx1"/>
                  </a:solidFill>
                </a:rPr>
                <a:t>％）し、</a:t>
              </a:r>
              <a:r>
                <a:rPr lang="en-US" altLang="ja-JP" sz="1400" dirty="0">
                  <a:solidFill>
                    <a:schemeClr val="tx1"/>
                  </a:solidFill>
                </a:rPr>
                <a:t>70.2</a:t>
              </a:r>
              <a:r>
                <a:rPr lang="ja-JP" altLang="en-US" sz="1400" dirty="0">
                  <a:solidFill>
                    <a:schemeClr val="tx1"/>
                  </a:solidFill>
                </a:rPr>
                <a:t>％（全国平均</a:t>
              </a:r>
              <a:r>
                <a:rPr lang="en-US" altLang="ja-JP" sz="1400" dirty="0">
                  <a:solidFill>
                    <a:schemeClr val="tx1"/>
                  </a:solidFill>
                </a:rPr>
                <a:t>62.2</a:t>
              </a:r>
              <a:r>
                <a:rPr lang="ja-JP" altLang="en-US" sz="1400" dirty="0">
                  <a:solidFill>
                    <a:schemeClr val="tx1"/>
                  </a:solidFill>
                </a:rPr>
                <a:t>％）を記録。失業率も大きく低下し、過去最低の</a:t>
              </a:r>
              <a:r>
                <a:rPr lang="en-US" altLang="ja-JP" sz="1400" dirty="0">
                  <a:solidFill>
                    <a:schemeClr val="tx1"/>
                  </a:solidFill>
                </a:rPr>
                <a:t>3</a:t>
              </a:r>
              <a:r>
                <a:rPr lang="ja-JP" altLang="en-US" sz="1400" dirty="0">
                  <a:solidFill>
                    <a:schemeClr val="tx1"/>
                  </a:solidFill>
                </a:rPr>
                <a:t>％となった。</a:t>
              </a:r>
              <a:endParaRPr lang="en-US" altLang="ja-JP" sz="1400" dirty="0">
                <a:solidFill>
                  <a:schemeClr val="tx1"/>
                </a:solidFill>
              </a:endParaRPr>
            </a:p>
          </p:txBody>
        </p:sp>
        <p:sp>
          <p:nvSpPr>
            <p:cNvPr id="34" name="正方形/長方形 33"/>
            <p:cNvSpPr/>
            <p:nvPr/>
          </p:nvSpPr>
          <p:spPr>
            <a:xfrm>
              <a:off x="119267" y="3893828"/>
              <a:ext cx="1063489" cy="336969"/>
            </a:xfrm>
            <a:prstGeom prst="rect">
              <a:avLst/>
            </a:prstGeom>
            <a:solidFill>
              <a:srgbClr val="73C481"/>
            </a:solidFill>
            <a:ln>
              <a:solidFill>
                <a:srgbClr val="73C4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t>経済動向</a:t>
              </a:r>
              <a:endParaRPr kumimoji="1" lang="ja-JP" altLang="en-US" b="1" dirty="0"/>
            </a:p>
          </p:txBody>
        </p:sp>
      </p:grpSp>
      <p:grpSp>
        <p:nvGrpSpPr>
          <p:cNvPr id="9" name="グループ化 8"/>
          <p:cNvGrpSpPr/>
          <p:nvPr/>
        </p:nvGrpSpPr>
        <p:grpSpPr>
          <a:xfrm>
            <a:off x="7673008" y="915463"/>
            <a:ext cx="4385425" cy="2961236"/>
            <a:chOff x="7673008" y="776940"/>
            <a:chExt cx="4385425" cy="2961236"/>
          </a:xfrm>
        </p:grpSpPr>
        <p:grpSp>
          <p:nvGrpSpPr>
            <p:cNvPr id="3" name="グループ化 2"/>
            <p:cNvGrpSpPr/>
            <p:nvPr/>
          </p:nvGrpSpPr>
          <p:grpSpPr>
            <a:xfrm>
              <a:off x="7673008" y="776940"/>
              <a:ext cx="4385425" cy="2961236"/>
              <a:chOff x="7802217" y="687321"/>
              <a:chExt cx="4385425" cy="2961236"/>
            </a:xfrm>
          </p:grpSpPr>
          <p:grpSp>
            <p:nvGrpSpPr>
              <p:cNvPr id="21" name="グループ化 20"/>
              <p:cNvGrpSpPr/>
              <p:nvPr/>
            </p:nvGrpSpPr>
            <p:grpSpPr>
              <a:xfrm>
                <a:off x="7802217" y="875540"/>
                <a:ext cx="4090563" cy="2773017"/>
                <a:chOff x="1154393" y="829351"/>
                <a:chExt cx="8263542" cy="6030598"/>
              </a:xfrm>
            </p:grpSpPr>
            <p:pic>
              <p:nvPicPr>
                <p:cNvPr id="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4393" y="829351"/>
                  <a:ext cx="8263542" cy="6030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正方形/長方形 19"/>
                <p:cNvSpPr/>
                <p:nvPr/>
              </p:nvSpPr>
              <p:spPr>
                <a:xfrm>
                  <a:off x="3564912" y="1108985"/>
                  <a:ext cx="1721253" cy="789902"/>
                </a:xfrm>
                <a:prstGeom prst="rect">
                  <a:avLst/>
                </a:prstGeom>
                <a:solidFill>
                  <a:srgbClr val="FFE076"/>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ロンバルディア州</a:t>
                  </a:r>
                </a:p>
              </p:txBody>
            </p:sp>
          </p:grpSp>
          <p:sp>
            <p:nvSpPr>
              <p:cNvPr id="24" name="正方形/長方形 23"/>
              <p:cNvSpPr/>
              <p:nvPr/>
            </p:nvSpPr>
            <p:spPr>
              <a:xfrm>
                <a:off x="7987585" y="1119132"/>
                <a:ext cx="942314" cy="260852"/>
              </a:xfrm>
              <a:prstGeom prst="rect">
                <a:avLst/>
              </a:prstGeom>
              <a:solidFill>
                <a:srgbClr val="FFBA6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ピエモンテ州</a:t>
                </a:r>
              </a:p>
            </p:txBody>
          </p:sp>
          <p:sp>
            <p:nvSpPr>
              <p:cNvPr id="26" name="正方形/長方形 25"/>
              <p:cNvSpPr/>
              <p:nvPr/>
            </p:nvSpPr>
            <p:spPr>
              <a:xfrm>
                <a:off x="8719931" y="3335491"/>
                <a:ext cx="881268" cy="266532"/>
              </a:xfrm>
              <a:prstGeom prst="rect">
                <a:avLst/>
              </a:prstGeom>
              <a:solidFill>
                <a:srgbClr val="A1B67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リグーリア州</a:t>
                </a:r>
              </a:p>
            </p:txBody>
          </p:sp>
          <p:sp>
            <p:nvSpPr>
              <p:cNvPr id="27" name="正方形/長方形 26"/>
              <p:cNvSpPr/>
              <p:nvPr/>
            </p:nvSpPr>
            <p:spPr>
              <a:xfrm>
                <a:off x="11185378" y="2261152"/>
                <a:ext cx="707403" cy="213691"/>
              </a:xfrm>
              <a:prstGeom prst="rect">
                <a:avLst/>
              </a:prstGeom>
              <a:solidFill>
                <a:srgbClr val="73C481"/>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ベネト州</a:t>
                </a:r>
              </a:p>
            </p:txBody>
          </p:sp>
          <p:sp>
            <p:nvSpPr>
              <p:cNvPr id="28" name="正方形/長方形 27"/>
              <p:cNvSpPr/>
              <p:nvPr/>
            </p:nvSpPr>
            <p:spPr>
              <a:xfrm>
                <a:off x="11113057" y="2854796"/>
                <a:ext cx="893413" cy="276030"/>
              </a:xfrm>
              <a:prstGeom prst="rect">
                <a:avLst/>
              </a:prstGeom>
              <a:solidFill>
                <a:srgbClr val="F098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エミリア＝ロマーニャ州</a:t>
                </a:r>
              </a:p>
            </p:txBody>
          </p:sp>
          <p:sp>
            <p:nvSpPr>
              <p:cNvPr id="29" name="正方形/長方形 28"/>
              <p:cNvSpPr/>
              <p:nvPr/>
            </p:nvSpPr>
            <p:spPr>
              <a:xfrm>
                <a:off x="7802218" y="1442019"/>
                <a:ext cx="758687" cy="313251"/>
              </a:xfrm>
              <a:prstGeom prst="rect">
                <a:avLst/>
              </a:prstGeom>
              <a:solidFill>
                <a:srgbClr val="969FDB"/>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バッレ・ダオスタ州</a:t>
                </a:r>
              </a:p>
            </p:txBody>
          </p:sp>
          <p:sp>
            <p:nvSpPr>
              <p:cNvPr id="30" name="正方形/長方形 29"/>
              <p:cNvSpPr/>
              <p:nvPr/>
            </p:nvSpPr>
            <p:spPr>
              <a:xfrm>
                <a:off x="9887491" y="687321"/>
                <a:ext cx="1268466" cy="277046"/>
              </a:xfrm>
              <a:prstGeom prst="rect">
                <a:avLst/>
              </a:prstGeom>
              <a:solidFill>
                <a:srgbClr val="CAC45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トレンティーノ＝アルト・アディジェ州</a:t>
                </a:r>
              </a:p>
            </p:txBody>
          </p:sp>
          <p:sp>
            <p:nvSpPr>
              <p:cNvPr id="31" name="正方形/長方形 30"/>
              <p:cNvSpPr/>
              <p:nvPr/>
            </p:nvSpPr>
            <p:spPr>
              <a:xfrm>
                <a:off x="11058437" y="964367"/>
                <a:ext cx="1129205" cy="223461"/>
              </a:xfrm>
              <a:prstGeom prst="rect">
                <a:avLst/>
              </a:prstGeom>
              <a:solidFill>
                <a:srgbClr val="5ACBF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a:solidFill>
                      <a:schemeClr val="tx1"/>
                    </a:solidFill>
                  </a:rPr>
                  <a:t>フリウリ＝ベネチア・ジュリア州</a:t>
                </a:r>
              </a:p>
            </p:txBody>
          </p:sp>
        </p:grpSp>
        <p:sp>
          <p:nvSpPr>
            <p:cNvPr id="6" name="星 5 5"/>
            <p:cNvSpPr/>
            <p:nvPr/>
          </p:nvSpPr>
          <p:spPr>
            <a:xfrm>
              <a:off x="10853530" y="2271482"/>
              <a:ext cx="173218" cy="173218"/>
            </a:xfrm>
            <a:prstGeom prst="star5">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10331035" y="2023484"/>
              <a:ext cx="1218207" cy="307777"/>
            </a:xfrm>
            <a:prstGeom prst="rect">
              <a:avLst/>
            </a:prstGeom>
            <a:noFill/>
          </p:spPr>
          <p:txBody>
            <a:bodyPr wrap="square" rtlCol="0">
              <a:spAutoFit/>
            </a:bodyPr>
            <a:lstStyle/>
            <a:p>
              <a:r>
                <a:rPr kumimoji="1" lang="ja-JP" altLang="en-US" sz="1400" b="1" dirty="0">
                  <a:solidFill>
                    <a:srgbClr val="FF0000"/>
                  </a:solidFill>
                </a:rPr>
                <a:t>ベネチア</a:t>
              </a:r>
              <a:endParaRPr kumimoji="1" lang="ja-JP" altLang="en-US" b="1" dirty="0">
                <a:solidFill>
                  <a:srgbClr val="FF0000"/>
                </a:solidFill>
              </a:endParaRPr>
            </a:p>
          </p:txBody>
        </p:sp>
      </p:grpSp>
      <p:sp>
        <p:nvSpPr>
          <p:cNvPr id="32" name="テキスト ボックス 31"/>
          <p:cNvSpPr txBox="1"/>
          <p:nvPr/>
        </p:nvSpPr>
        <p:spPr>
          <a:xfrm>
            <a:off x="10571043" y="160857"/>
            <a:ext cx="1620957" cy="523220"/>
          </a:xfrm>
          <a:prstGeom prst="rect">
            <a:avLst/>
          </a:prstGeom>
          <a:noFill/>
        </p:spPr>
        <p:txBody>
          <a:bodyPr wrap="none" rtlCol="0">
            <a:spAutoFit/>
          </a:bodyPr>
          <a:lstStyle/>
          <a:p>
            <a:r>
              <a:rPr kumimoji="1" lang="en-US" altLang="ja-JP" sz="1400" b="1" dirty="0">
                <a:solidFill>
                  <a:schemeClr val="bg1"/>
                </a:solidFill>
              </a:rPr>
              <a:t>2025</a:t>
            </a:r>
            <a:r>
              <a:rPr kumimoji="1" lang="ja-JP" altLang="en-US" sz="1400" b="1" dirty="0">
                <a:solidFill>
                  <a:schemeClr val="bg1"/>
                </a:solidFill>
              </a:rPr>
              <a:t>年</a:t>
            </a:r>
            <a:r>
              <a:rPr lang="en-US" altLang="ja-JP" sz="1400" b="1" dirty="0">
                <a:solidFill>
                  <a:schemeClr val="bg1"/>
                </a:solidFill>
              </a:rPr>
              <a:t>7</a:t>
            </a:r>
            <a:r>
              <a:rPr kumimoji="1" lang="ja-JP" altLang="en-US" sz="1400" b="1" dirty="0">
                <a:solidFill>
                  <a:schemeClr val="bg1"/>
                </a:solidFill>
              </a:rPr>
              <a:t>月</a:t>
            </a:r>
            <a:endParaRPr kumimoji="1" lang="en-US" altLang="ja-JP" sz="1400" b="1" dirty="0">
              <a:solidFill>
                <a:schemeClr val="bg1"/>
              </a:solidFill>
            </a:endParaRPr>
          </a:p>
          <a:p>
            <a:r>
              <a:rPr kumimoji="1" lang="ja-JP" altLang="en-US" sz="1400" b="1" dirty="0">
                <a:solidFill>
                  <a:schemeClr val="bg1"/>
                </a:solidFill>
              </a:rPr>
              <a:t>在ミラノ総領事館</a:t>
            </a:r>
          </a:p>
        </p:txBody>
      </p:sp>
    </p:spTree>
    <p:extLst>
      <p:ext uri="{BB962C8B-B14F-4D97-AF65-F5344CB8AC3E}">
        <p14:creationId xmlns:p14="http://schemas.microsoft.com/office/powerpoint/2010/main" val="24567064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525</Words>
  <PresentationFormat>Widescreen</PresentationFormat>
  <Paragraphs>33</Paragraphs>
  <Slides>1</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vt:i4>
      </vt:variant>
    </vt:vector>
  </HeadingPairs>
  <TitlesOfParts>
    <vt:vector size="6" baseType="lpstr">
      <vt:lpstr>游ゴシック</vt:lpstr>
      <vt:lpstr>游ゴシック Light</vt:lpstr>
      <vt:lpstr>Arial</vt:lpstr>
      <vt:lpstr>Wingdings</vt:lpstr>
      <vt:lpstr>Office テーマ</vt:lpstr>
      <vt:lpstr>経済概況（ベネト州）</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