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983"/>
    <a:srgbClr val="F49087"/>
    <a:srgbClr val="5ACBF5"/>
    <a:srgbClr val="CAC454"/>
    <a:srgbClr val="969FDB"/>
    <a:srgbClr val="F09891"/>
    <a:srgbClr val="73C481"/>
    <a:srgbClr val="FFE076"/>
    <a:srgbClr val="FFBA6C"/>
    <a:srgbClr val="A1B6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77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39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57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00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5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97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43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5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69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26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65195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51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55983"/>
          </a:xfrm>
          <a:solidFill>
            <a:srgbClr val="F49087"/>
          </a:solidFill>
        </p:spPr>
        <p:txBody>
          <a:bodyPr>
            <a:norm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</a:rPr>
              <a:t>経済概況（エミリア＝ロマーニャ州）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184564" y="3191120"/>
            <a:ext cx="7193060" cy="883833"/>
            <a:chOff x="67119" y="1044297"/>
            <a:chExt cx="6932616" cy="1099454"/>
          </a:xfrm>
        </p:grpSpPr>
        <p:sp>
          <p:nvSpPr>
            <p:cNvPr id="22" name="正方形/長方形 21"/>
            <p:cNvSpPr/>
            <p:nvPr/>
          </p:nvSpPr>
          <p:spPr>
            <a:xfrm>
              <a:off x="92005" y="1048827"/>
              <a:ext cx="1035156" cy="343369"/>
            </a:xfrm>
            <a:prstGeom prst="rect">
              <a:avLst/>
            </a:prstGeom>
            <a:solidFill>
              <a:srgbClr val="F49087"/>
            </a:solidFill>
            <a:ln>
              <a:solidFill>
                <a:srgbClr val="F389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/>
                <a:t>対日貿易</a:t>
              </a: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67119" y="1044297"/>
              <a:ext cx="6932616" cy="109945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389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●対日輸出：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21</a:t>
              </a:r>
              <a:r>
                <a:rPr lang="ja-JP" altLang="en-US" sz="1400" dirty="0">
                  <a:solidFill>
                    <a:schemeClr val="tx1"/>
                  </a:solidFill>
                </a:rPr>
                <a:t>億</a:t>
              </a:r>
              <a:r>
                <a:rPr lang="en-US" altLang="ja-JP" sz="1400" dirty="0">
                  <a:solidFill>
                    <a:schemeClr val="tx1"/>
                  </a:solidFill>
                </a:rPr>
                <a:t>1000</a:t>
              </a:r>
              <a:r>
                <a:rPr lang="ja-JP" altLang="en-US" sz="1400" dirty="0">
                  <a:solidFill>
                    <a:schemeClr val="tx1"/>
                  </a:solidFill>
                </a:rPr>
                <a:t>万ユーロ（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年。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年比＋</a:t>
              </a:r>
              <a:r>
                <a:rPr lang="en-US" altLang="ja-JP" sz="1400" dirty="0">
                  <a:solidFill>
                    <a:schemeClr val="tx1"/>
                  </a:solidFill>
                </a:rPr>
                <a:t>2.7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％）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●対日輸入：  </a:t>
              </a:r>
              <a:r>
                <a:rPr lang="en-US" altLang="ja-JP" sz="1400" dirty="0">
                  <a:solidFill>
                    <a:schemeClr val="tx1"/>
                  </a:solidFill>
                </a:rPr>
                <a:t>3</a:t>
              </a:r>
              <a:r>
                <a:rPr lang="ja-JP" altLang="en-US" sz="1400" dirty="0">
                  <a:solidFill>
                    <a:schemeClr val="tx1"/>
                  </a:solidFill>
                </a:rPr>
                <a:t>億</a:t>
              </a:r>
              <a:r>
                <a:rPr lang="en-US" altLang="ja-JP" sz="1400" dirty="0">
                  <a:solidFill>
                    <a:schemeClr val="tx1"/>
                  </a:solidFill>
                </a:rPr>
                <a:t>5600</a:t>
              </a:r>
              <a:r>
                <a:rPr lang="ja-JP" altLang="en-US" sz="1400" dirty="0">
                  <a:solidFill>
                    <a:schemeClr val="tx1"/>
                  </a:solidFill>
                </a:rPr>
                <a:t>万ユーロ（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年。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年比－</a:t>
              </a:r>
              <a:r>
                <a:rPr lang="en-US" altLang="ja-JP" sz="1400" dirty="0">
                  <a:solidFill>
                    <a:schemeClr val="tx1"/>
                  </a:solidFill>
                </a:rPr>
                <a:t>19.8 % </a:t>
              </a:r>
              <a:r>
                <a:rPr lang="ja-JP" altLang="en-US" sz="1400" dirty="0">
                  <a:solidFill>
                    <a:schemeClr val="tx1"/>
                  </a:solidFill>
                </a:rPr>
                <a:t>）　　　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　　　　　　　　　　　　　　　　　　　　　　　　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2025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</a:t>
              </a:r>
              <a:r>
                <a:rPr lang="en-US" altLang="ja-JP" sz="1400" dirty="0">
                  <a:solidFill>
                    <a:schemeClr val="tx1"/>
                  </a:solidFill>
                </a:rPr>
                <a:t>6</a:t>
              </a:r>
              <a:r>
                <a:rPr lang="ja-JP" altLang="en-US" sz="1400" dirty="0">
                  <a:solidFill>
                    <a:schemeClr val="tx1"/>
                  </a:solidFill>
                </a:rPr>
                <a:t>月、出典：伊中銀）</a:t>
              </a:r>
              <a:endParaRPr lang="en-US" altLang="ja-JP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182130" y="702461"/>
            <a:ext cx="7138649" cy="2305844"/>
            <a:chOff x="64773" y="737676"/>
            <a:chExt cx="7138649" cy="2537148"/>
          </a:xfrm>
        </p:grpSpPr>
        <p:sp>
          <p:nvSpPr>
            <p:cNvPr id="19" name="角丸四角形 18"/>
            <p:cNvSpPr/>
            <p:nvPr/>
          </p:nvSpPr>
          <p:spPr>
            <a:xfrm>
              <a:off x="64773" y="847934"/>
              <a:ext cx="7138649" cy="242689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389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100" dirty="0">
                  <a:solidFill>
                    <a:schemeClr val="tx1"/>
                  </a:solidFill>
                </a:rPr>
                <a:t>　　　　　　　　　＊括弧内の％は伊全体に占める割合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●面積：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22,502</a:t>
              </a:r>
              <a:r>
                <a:rPr lang="ja-JP" altLang="en-US" sz="1400" dirty="0">
                  <a:solidFill>
                    <a:schemeClr val="tx1"/>
                  </a:solidFill>
                </a:rPr>
                <a:t>㎢（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7.4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％）●人口：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4,465,678</a:t>
              </a:r>
              <a:r>
                <a:rPr lang="ja-JP" altLang="en-US" sz="1400" dirty="0">
                  <a:solidFill>
                    <a:schemeClr val="tx1"/>
                  </a:solidFill>
                </a:rPr>
                <a:t>人（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7.5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％、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2025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</a:t>
              </a:r>
              <a:r>
                <a:rPr lang="en-US" altLang="ja-JP" sz="1400" dirty="0">
                  <a:solidFill>
                    <a:schemeClr val="tx1"/>
                  </a:solidFill>
                </a:rPr>
                <a:t>1</a:t>
              </a:r>
              <a:r>
                <a:rPr lang="ja-JP" altLang="en-US" sz="1400" dirty="0">
                  <a:solidFill>
                    <a:schemeClr val="tx1"/>
                  </a:solidFill>
                </a:rPr>
                <a:t>月）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●名目</a:t>
              </a:r>
              <a:r>
                <a:rPr lang="en-US" altLang="ja-JP" sz="1400" dirty="0">
                  <a:solidFill>
                    <a:schemeClr val="tx1"/>
                  </a:solidFill>
                </a:rPr>
                <a:t>GDP</a:t>
              </a:r>
              <a:r>
                <a:rPr lang="ja-JP" altLang="en-US" sz="1400" dirty="0">
                  <a:solidFill>
                    <a:schemeClr val="tx1"/>
                  </a:solidFill>
                </a:rPr>
                <a:t>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1926</a:t>
              </a:r>
              <a:r>
                <a:rPr lang="ja-JP" altLang="en-US" sz="1400" dirty="0">
                  <a:solidFill>
                    <a:schemeClr val="tx1"/>
                  </a:solidFill>
                </a:rPr>
                <a:t>億</a:t>
              </a:r>
              <a:r>
                <a:rPr lang="en-US" altLang="ja-JP" sz="1400" dirty="0">
                  <a:solidFill>
                    <a:schemeClr val="tx1"/>
                  </a:solidFill>
                </a:rPr>
                <a:t>1820 </a:t>
              </a:r>
              <a:r>
                <a:rPr lang="ja-JP" altLang="en-US" sz="1400" dirty="0">
                  <a:solidFill>
                    <a:schemeClr val="tx1"/>
                  </a:solidFill>
                </a:rPr>
                <a:t>万ユーロ（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9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％、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年）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</a:t>
              </a:r>
              <a:r>
                <a:rPr lang="en-US" altLang="ja-JP" sz="1400" dirty="0">
                  <a:solidFill>
                    <a:schemeClr val="tx1"/>
                  </a:solidFill>
                </a:rPr>
                <a:t>1</a:t>
              </a:r>
              <a:r>
                <a:rPr lang="ja-JP" altLang="en-US" sz="1400" dirty="0">
                  <a:solidFill>
                    <a:schemeClr val="tx1"/>
                  </a:solidFill>
                </a:rPr>
                <a:t>人あたりの名目</a:t>
              </a:r>
              <a:r>
                <a:rPr lang="en-US" altLang="ja-JP" sz="1400" dirty="0">
                  <a:solidFill>
                    <a:schemeClr val="tx1"/>
                  </a:solidFill>
                </a:rPr>
                <a:t>GDP</a:t>
              </a:r>
              <a:r>
                <a:rPr lang="ja-JP" altLang="en-US" sz="1400" dirty="0">
                  <a:solidFill>
                    <a:schemeClr val="tx1"/>
                  </a:solidFill>
                </a:rPr>
                <a:t>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43,335</a:t>
              </a:r>
              <a:r>
                <a:rPr lang="ja-JP" altLang="en-US" sz="1400" dirty="0">
                  <a:solidFill>
                    <a:schemeClr val="tx1"/>
                  </a:solidFill>
                </a:rPr>
                <a:t>ユーロ（伊</a:t>
              </a:r>
              <a:r>
                <a:rPr lang="en-US" altLang="ja-JP" sz="1400" dirty="0">
                  <a:solidFill>
                    <a:schemeClr val="tx1"/>
                  </a:solidFill>
                </a:rPr>
                <a:t>36,135 </a:t>
              </a:r>
              <a:r>
                <a:rPr lang="ja-JP" altLang="en-US" sz="1400" dirty="0">
                  <a:solidFill>
                    <a:schemeClr val="tx1"/>
                  </a:solidFill>
                </a:rPr>
                <a:t>ユーロ、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年）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●経済成長率：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+0.7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％（伊</a:t>
              </a:r>
              <a:r>
                <a:rPr lang="en-US" altLang="ja-JP" sz="1400" dirty="0">
                  <a:solidFill>
                    <a:schemeClr val="tx1"/>
                  </a:solidFill>
                </a:rPr>
                <a:t>+0.6%</a:t>
              </a:r>
              <a:r>
                <a:rPr lang="ja-JP" altLang="en-US" sz="1400" dirty="0">
                  <a:solidFill>
                    <a:schemeClr val="tx1"/>
                  </a:solidFill>
                </a:rPr>
                <a:t>、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年）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●失業率：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4.4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％（伊</a:t>
              </a:r>
              <a:r>
                <a:rPr lang="en-US" altLang="ja-JP" sz="1400" dirty="0">
                  <a:solidFill>
                    <a:schemeClr val="tx1"/>
                  </a:solidFill>
                </a:rPr>
                <a:t>6.6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％、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年）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●輸出額：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836</a:t>
              </a:r>
              <a:r>
                <a:rPr lang="ja-JP" altLang="en-US" sz="1400" dirty="0">
                  <a:solidFill>
                    <a:schemeClr val="tx1"/>
                  </a:solidFill>
                </a:rPr>
                <a:t>億</a:t>
              </a:r>
              <a:r>
                <a:rPr lang="en-US" altLang="ja-JP" sz="1400" dirty="0">
                  <a:solidFill>
                    <a:schemeClr val="tx1"/>
                  </a:solidFill>
                </a:rPr>
                <a:t>3200</a:t>
              </a:r>
              <a:r>
                <a:rPr lang="ja-JP" altLang="en-US" sz="1400" dirty="0">
                  <a:solidFill>
                    <a:schemeClr val="tx1"/>
                  </a:solidFill>
                </a:rPr>
                <a:t>万ユーロ（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13.4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％、前年比</a:t>
              </a:r>
              <a:r>
                <a:rPr lang="en-US" altLang="ja-JP" sz="1400" dirty="0">
                  <a:solidFill>
                    <a:schemeClr val="tx1"/>
                  </a:solidFill>
                </a:rPr>
                <a:t>-2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％、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lang="ja-JP" altLang="en-US" sz="1400">
                  <a:solidFill>
                    <a:schemeClr val="tx1"/>
                  </a:solidFill>
                </a:rPr>
                <a:t>年）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●主要輸出品目：機械・器具、輸送物、食品・飲料・タバコ、ゴム・プラスチック・非金属鉱物、繊維・衣類、化学品、電子機器、金属・金属製品</a:t>
              </a:r>
              <a:endParaRPr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　　　　　　　　　　　　　　　　　（出典：伊国立統計局（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ISTAT</a:t>
              </a:r>
              <a:r>
                <a:rPr lang="ja-JP" altLang="en-US" sz="1400" dirty="0">
                  <a:solidFill>
                    <a:schemeClr val="tx1"/>
                  </a:solidFill>
                </a:rPr>
                <a:t>）及び伊中銀）</a:t>
              </a: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64774" y="737676"/>
              <a:ext cx="1259043" cy="302805"/>
            </a:xfrm>
            <a:prstGeom prst="rect">
              <a:avLst/>
            </a:prstGeom>
            <a:solidFill>
              <a:srgbClr val="F49087"/>
            </a:solidFill>
            <a:ln>
              <a:solidFill>
                <a:srgbClr val="F389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/>
                <a:t>基礎データ</a:t>
              </a:r>
            </a:p>
          </p:txBody>
        </p:sp>
      </p:grpSp>
      <p:sp>
        <p:nvSpPr>
          <p:cNvPr id="23" name="角丸四角形 22"/>
          <p:cNvSpPr/>
          <p:nvPr/>
        </p:nvSpPr>
        <p:spPr>
          <a:xfrm>
            <a:off x="182130" y="4209307"/>
            <a:ext cx="11648426" cy="2445108"/>
          </a:xfrm>
          <a:prstGeom prst="roundRect">
            <a:avLst/>
          </a:prstGeom>
          <a:solidFill>
            <a:schemeClr val="bg1"/>
          </a:solidFill>
          <a:ln>
            <a:solidFill>
              <a:srgbClr val="F389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　　　　　　＜</a:t>
            </a:r>
            <a:r>
              <a:rPr kumimoji="1" lang="en-US" altLang="ja-JP" sz="1400" dirty="0">
                <a:solidFill>
                  <a:schemeClr val="tx1"/>
                </a:solidFill>
              </a:rPr>
              <a:t>2025</a:t>
            </a:r>
            <a:r>
              <a:rPr kumimoji="1" lang="ja-JP" altLang="en-US" sz="1400" dirty="0">
                <a:solidFill>
                  <a:schemeClr val="tx1"/>
                </a:solidFill>
              </a:rPr>
              <a:t>年</a:t>
            </a:r>
            <a:r>
              <a:rPr kumimoji="1" lang="en-US" altLang="ja-JP" sz="1400" dirty="0">
                <a:solidFill>
                  <a:schemeClr val="tx1"/>
                </a:solidFill>
              </a:rPr>
              <a:t>4</a:t>
            </a:r>
            <a:r>
              <a:rPr kumimoji="1" lang="ja-JP" altLang="en-US" sz="1400" dirty="0">
                <a:solidFill>
                  <a:schemeClr val="tx1"/>
                </a:solidFill>
              </a:rPr>
              <a:t>月＞（エミリア＝ロマーニャ商工会議所連合レポートより抜粋）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2025</a:t>
            </a:r>
            <a:r>
              <a:rPr kumimoji="1" lang="ja-JP" altLang="en-US" sz="1400" dirty="0">
                <a:solidFill>
                  <a:schemeClr val="tx1"/>
                </a:solidFill>
              </a:rPr>
              <a:t>年の同州の</a:t>
            </a:r>
            <a:r>
              <a:rPr kumimoji="1" lang="en-US" altLang="ja-JP" sz="1400" dirty="0">
                <a:solidFill>
                  <a:schemeClr val="tx1"/>
                </a:solidFill>
              </a:rPr>
              <a:t>GDP</a:t>
            </a:r>
            <a:r>
              <a:rPr kumimoji="1" lang="ja-JP" altLang="en-US" sz="1400" dirty="0">
                <a:solidFill>
                  <a:schemeClr val="tx1"/>
                </a:solidFill>
              </a:rPr>
              <a:t>は、個人消費の増加によって、</a:t>
            </a:r>
            <a:r>
              <a:rPr kumimoji="1" lang="en-US" altLang="ja-JP" sz="1400" dirty="0">
                <a:solidFill>
                  <a:schemeClr val="tx1"/>
                </a:solidFill>
              </a:rPr>
              <a:t>2024</a:t>
            </a:r>
            <a:r>
              <a:rPr kumimoji="1" lang="ja-JP" altLang="en-US" sz="1400" dirty="0">
                <a:solidFill>
                  <a:schemeClr val="tx1"/>
                </a:solidFill>
              </a:rPr>
              <a:t>年と同様に＋</a:t>
            </a:r>
            <a:r>
              <a:rPr kumimoji="1" lang="en-US" altLang="ja-JP" sz="1400" dirty="0">
                <a:solidFill>
                  <a:schemeClr val="tx1"/>
                </a:solidFill>
              </a:rPr>
              <a:t>0.7</a:t>
            </a:r>
            <a:r>
              <a:rPr kumimoji="1" lang="ja-JP" altLang="en-US" sz="1400" dirty="0">
                <a:solidFill>
                  <a:schemeClr val="tx1"/>
                </a:solidFill>
              </a:rPr>
              <a:t>％になると推定される（イタリア全国平均＋</a:t>
            </a:r>
            <a:r>
              <a:rPr kumimoji="1" lang="en-US" altLang="ja-JP" sz="1400" dirty="0">
                <a:solidFill>
                  <a:schemeClr val="tx1"/>
                </a:solidFill>
              </a:rPr>
              <a:t>0.6</a:t>
            </a:r>
            <a:r>
              <a:rPr kumimoji="1" lang="ja-JP" altLang="en-US" sz="1400" dirty="0">
                <a:solidFill>
                  <a:schemeClr val="tx1"/>
                </a:solidFill>
              </a:rPr>
              <a:t>％。ユーロ圏平均＋</a:t>
            </a:r>
            <a:r>
              <a:rPr kumimoji="1" lang="en-US" altLang="ja-JP" sz="1400" dirty="0">
                <a:solidFill>
                  <a:schemeClr val="tx1"/>
                </a:solidFill>
              </a:rPr>
              <a:t>0.8</a:t>
            </a:r>
            <a:r>
              <a:rPr kumimoji="1" lang="ja-JP" altLang="en-US" sz="1400" dirty="0">
                <a:solidFill>
                  <a:schemeClr val="tx1"/>
                </a:solidFill>
              </a:rPr>
              <a:t>％）。</a:t>
            </a:r>
            <a:r>
              <a:rPr kumimoji="1" lang="en-US" altLang="ja-JP" sz="1400" dirty="0">
                <a:solidFill>
                  <a:schemeClr val="tx1"/>
                </a:solidFill>
              </a:rPr>
              <a:t>2025</a:t>
            </a:r>
            <a:r>
              <a:rPr kumimoji="1" lang="ja-JP" altLang="en-US" sz="1400" dirty="0">
                <a:solidFill>
                  <a:schemeClr val="tx1"/>
                </a:solidFill>
              </a:rPr>
              <a:t>年の同州における家庭の消費は、雇用率の上昇により、前年比＋</a:t>
            </a:r>
            <a:r>
              <a:rPr kumimoji="1" lang="en-US" altLang="ja-JP" sz="1400" dirty="0">
                <a:solidFill>
                  <a:schemeClr val="tx1"/>
                </a:solidFill>
              </a:rPr>
              <a:t>0.8</a:t>
            </a:r>
            <a:r>
              <a:rPr kumimoji="1" lang="ja-JP" altLang="en-US" sz="1400" dirty="0">
                <a:solidFill>
                  <a:schemeClr val="tx1"/>
                </a:solidFill>
              </a:rPr>
              <a:t>％と予測される。一方で、世界情勢の不安定化により、投資は＋</a:t>
            </a:r>
            <a:r>
              <a:rPr kumimoji="1" lang="en-US" altLang="ja-JP" sz="1400" dirty="0">
                <a:solidFill>
                  <a:schemeClr val="tx1"/>
                </a:solidFill>
              </a:rPr>
              <a:t>0.2</a:t>
            </a:r>
            <a:r>
              <a:rPr kumimoji="1" lang="ja-JP" altLang="en-US" sz="1400" dirty="0">
                <a:solidFill>
                  <a:schemeClr val="tx1"/>
                </a:solidFill>
              </a:rPr>
              <a:t>％と低成長を続けると見込まれる。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2025</a:t>
            </a:r>
            <a:r>
              <a:rPr kumimoji="1" lang="ja-JP" altLang="en-US" sz="1400" dirty="0">
                <a:solidFill>
                  <a:schemeClr val="tx1"/>
                </a:solidFill>
              </a:rPr>
              <a:t>年の同州の輸出は、＋</a:t>
            </a:r>
            <a:r>
              <a:rPr kumimoji="1" lang="en-US" altLang="ja-JP" sz="1400" dirty="0">
                <a:solidFill>
                  <a:schemeClr val="tx1"/>
                </a:solidFill>
              </a:rPr>
              <a:t>0.3</a:t>
            </a:r>
            <a:r>
              <a:rPr kumimoji="1" lang="ja-JP" altLang="en-US" sz="1400" dirty="0">
                <a:solidFill>
                  <a:schemeClr val="tx1"/>
                </a:solidFill>
              </a:rPr>
              <a:t>％と予測され、今年末には</a:t>
            </a:r>
            <a:r>
              <a:rPr kumimoji="1" lang="en-US" altLang="ja-JP" sz="1400" dirty="0">
                <a:solidFill>
                  <a:schemeClr val="tx1"/>
                </a:solidFill>
              </a:rPr>
              <a:t>2000</a:t>
            </a:r>
            <a:r>
              <a:rPr kumimoji="1" lang="ja-JP" altLang="en-US" sz="1400" dirty="0">
                <a:solidFill>
                  <a:schemeClr val="tx1"/>
                </a:solidFill>
              </a:rPr>
              <a:t>年の輸出額に比べ</a:t>
            </a:r>
            <a:r>
              <a:rPr kumimoji="1" lang="en-US" altLang="ja-JP" sz="1400" dirty="0">
                <a:solidFill>
                  <a:schemeClr val="tx1"/>
                </a:solidFill>
              </a:rPr>
              <a:t>89</a:t>
            </a:r>
            <a:r>
              <a:rPr kumimoji="1" lang="ja-JP" altLang="en-US" sz="1400" dirty="0">
                <a:solidFill>
                  <a:schemeClr val="tx1"/>
                </a:solidFill>
              </a:rPr>
              <a:t>％贈、</a:t>
            </a:r>
            <a:r>
              <a:rPr kumimoji="1" lang="en-US" altLang="ja-JP" sz="1400" dirty="0">
                <a:solidFill>
                  <a:schemeClr val="tx1"/>
                </a:solidFill>
              </a:rPr>
              <a:t>2007</a:t>
            </a:r>
            <a:r>
              <a:rPr kumimoji="1" lang="ja-JP" altLang="en-US" sz="1400" dirty="0">
                <a:solidFill>
                  <a:schemeClr val="tx1"/>
                </a:solidFill>
              </a:rPr>
              <a:t>年に比べ</a:t>
            </a:r>
            <a:r>
              <a:rPr kumimoji="1" lang="en-US" altLang="ja-JP" sz="1400" dirty="0">
                <a:solidFill>
                  <a:schemeClr val="tx1"/>
                </a:solidFill>
              </a:rPr>
              <a:t>37</a:t>
            </a:r>
            <a:r>
              <a:rPr kumimoji="1" lang="ja-JP" altLang="en-US" sz="1400" dirty="0">
                <a:solidFill>
                  <a:schemeClr val="tx1"/>
                </a:solidFill>
              </a:rPr>
              <a:t>％増になると推定されている。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2024</a:t>
            </a:r>
            <a:r>
              <a:rPr kumimoji="1" lang="ja-JP" altLang="en-US" sz="1400" dirty="0">
                <a:solidFill>
                  <a:schemeClr val="tx1"/>
                </a:solidFill>
              </a:rPr>
              <a:t>年の国内需要の低下及び、特にドイツの景気後退に伴う国外需要の減退により、製造業が生み出す実質付加価値はわずかに減少（－</a:t>
            </a:r>
            <a:r>
              <a:rPr kumimoji="1" lang="en-US" altLang="ja-JP" sz="1400" dirty="0">
                <a:solidFill>
                  <a:schemeClr val="tx1"/>
                </a:solidFill>
              </a:rPr>
              <a:t>0.1</a:t>
            </a:r>
            <a:r>
              <a:rPr kumimoji="1" lang="ja-JP" altLang="en-US" sz="1400" dirty="0">
                <a:solidFill>
                  <a:schemeClr val="tx1"/>
                </a:solidFill>
              </a:rPr>
              <a:t>％）した。</a:t>
            </a:r>
            <a:r>
              <a:rPr kumimoji="1" lang="en-US" altLang="ja-JP" sz="1400" dirty="0">
                <a:solidFill>
                  <a:schemeClr val="tx1"/>
                </a:solidFill>
              </a:rPr>
              <a:t>2025</a:t>
            </a:r>
            <a:r>
              <a:rPr kumimoji="1" lang="ja-JP" altLang="en-US" sz="1400" dirty="0">
                <a:solidFill>
                  <a:schemeClr val="tx1"/>
                </a:solidFill>
              </a:rPr>
              <a:t>年には、国外需要の堅調な推移及び個人消費の加速により＋</a:t>
            </a:r>
            <a:r>
              <a:rPr kumimoji="1" lang="en-US" altLang="ja-JP" sz="1400" dirty="0">
                <a:solidFill>
                  <a:schemeClr val="tx1"/>
                </a:solidFill>
              </a:rPr>
              <a:t>0.8</a:t>
            </a:r>
            <a:r>
              <a:rPr kumimoji="1" lang="ja-JP" altLang="en-US" sz="1400" dirty="0">
                <a:solidFill>
                  <a:schemeClr val="tx1"/>
                </a:solidFill>
              </a:rPr>
              <a:t>％まで回復する可能性があると見込まれる。一方で建設業の付加価値は－</a:t>
            </a:r>
            <a:r>
              <a:rPr kumimoji="1" lang="en-US" altLang="ja-JP" sz="1400" dirty="0">
                <a:solidFill>
                  <a:schemeClr val="tx1"/>
                </a:solidFill>
              </a:rPr>
              <a:t>1.5</a:t>
            </a:r>
            <a:r>
              <a:rPr kumimoji="1" lang="ja-JP" altLang="en-US" sz="1400" dirty="0">
                <a:solidFill>
                  <a:schemeClr val="tx1"/>
                </a:solidFill>
              </a:rPr>
              <a:t>％と予測されている。</a:t>
            </a:r>
            <a:r>
              <a:rPr kumimoji="1" lang="en-US" altLang="ja-JP" sz="1400" dirty="0">
                <a:solidFill>
                  <a:schemeClr val="tx1"/>
                </a:solidFill>
              </a:rPr>
              <a:t>2024</a:t>
            </a:r>
            <a:r>
              <a:rPr kumimoji="1" lang="ja-JP" altLang="en-US" sz="1400" dirty="0">
                <a:solidFill>
                  <a:schemeClr val="tx1"/>
                </a:solidFill>
              </a:rPr>
              <a:t>年の同州のサービス業は、消費の減速にもかかわらず、＋</a:t>
            </a:r>
            <a:r>
              <a:rPr kumimoji="1" lang="en-US" altLang="ja-JP" sz="1400" dirty="0">
                <a:solidFill>
                  <a:schemeClr val="tx1"/>
                </a:solidFill>
              </a:rPr>
              <a:t>0.8</a:t>
            </a:r>
            <a:r>
              <a:rPr kumimoji="1" lang="ja-JP" altLang="en-US" sz="1400" dirty="0">
                <a:solidFill>
                  <a:schemeClr val="tx1"/>
                </a:solidFill>
              </a:rPr>
              <a:t>％まで回復した。</a:t>
            </a:r>
            <a:r>
              <a:rPr kumimoji="1" lang="en-US" altLang="ja-JP" sz="1400" dirty="0">
                <a:solidFill>
                  <a:schemeClr val="tx1"/>
                </a:solidFill>
              </a:rPr>
              <a:t>2025</a:t>
            </a:r>
            <a:r>
              <a:rPr kumimoji="1" lang="ja-JP" altLang="en-US" sz="1400" dirty="0">
                <a:solidFill>
                  <a:schemeClr val="tx1"/>
                </a:solidFill>
              </a:rPr>
              <a:t>年には消費の回復と製造業の活動活性化に伴い、成長率はさらに加速し、＋</a:t>
            </a:r>
            <a:r>
              <a:rPr kumimoji="1" lang="en-US" altLang="ja-JP" sz="1400" dirty="0">
                <a:solidFill>
                  <a:schemeClr val="tx1"/>
                </a:solidFill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</a:rPr>
              <a:t>％になる見通しである。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2025</a:t>
            </a:r>
            <a:r>
              <a:rPr kumimoji="1" lang="ja-JP" altLang="en-US" sz="1400" dirty="0">
                <a:solidFill>
                  <a:schemeClr val="tx1"/>
                </a:solidFill>
              </a:rPr>
              <a:t>年の雇用率は＋</a:t>
            </a:r>
            <a:r>
              <a:rPr kumimoji="1" lang="en-US" altLang="ja-JP" sz="1400" dirty="0">
                <a:solidFill>
                  <a:schemeClr val="tx1"/>
                </a:solidFill>
              </a:rPr>
              <a:t>0.3</a:t>
            </a:r>
            <a:r>
              <a:rPr kumimoji="1" lang="ja-JP" altLang="en-US" sz="1400" dirty="0">
                <a:solidFill>
                  <a:schemeClr val="tx1"/>
                </a:solidFill>
              </a:rPr>
              <a:t>％になると予測される（</a:t>
            </a:r>
            <a:r>
              <a:rPr kumimoji="1" lang="en-US" altLang="ja-JP" sz="1400" dirty="0">
                <a:solidFill>
                  <a:schemeClr val="tx1"/>
                </a:solidFill>
              </a:rPr>
              <a:t>2024</a:t>
            </a:r>
            <a:r>
              <a:rPr kumimoji="1" lang="ja-JP" altLang="en-US" sz="1400" dirty="0">
                <a:solidFill>
                  <a:schemeClr val="tx1"/>
                </a:solidFill>
              </a:rPr>
              <a:t>年＋</a:t>
            </a:r>
            <a:r>
              <a:rPr kumimoji="1" lang="en-US" altLang="ja-JP" sz="1400" dirty="0">
                <a:solidFill>
                  <a:schemeClr val="tx1"/>
                </a:solidFill>
              </a:rPr>
              <a:t>0.5</a:t>
            </a:r>
            <a:r>
              <a:rPr kumimoji="1" lang="ja-JP" altLang="en-US" sz="1400" dirty="0">
                <a:solidFill>
                  <a:schemeClr val="tx1"/>
                </a:solidFill>
              </a:rPr>
              <a:t>％）。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7434469" y="747615"/>
            <a:ext cx="4385425" cy="2961236"/>
            <a:chOff x="7802217" y="687321"/>
            <a:chExt cx="4385425" cy="2961236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7802217" y="875540"/>
              <a:ext cx="4090563" cy="2773017"/>
              <a:chOff x="1154393" y="829351"/>
              <a:chExt cx="8263542" cy="6030598"/>
            </a:xfrm>
          </p:grpSpPr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4393" y="829351"/>
                <a:ext cx="8263542" cy="60305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正方形/長方形 19"/>
              <p:cNvSpPr/>
              <p:nvPr/>
            </p:nvSpPr>
            <p:spPr>
              <a:xfrm>
                <a:off x="3564912" y="1108985"/>
                <a:ext cx="1721253" cy="789902"/>
              </a:xfrm>
              <a:prstGeom prst="rect">
                <a:avLst/>
              </a:prstGeom>
              <a:solidFill>
                <a:srgbClr val="FFE076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b="1" dirty="0">
                    <a:solidFill>
                      <a:schemeClr val="tx1"/>
                    </a:solidFill>
                  </a:rPr>
                  <a:t>ロンバルディア州</a:t>
                </a:r>
              </a:p>
            </p:txBody>
          </p:sp>
        </p:grpSp>
        <p:sp>
          <p:nvSpPr>
            <p:cNvPr id="24" name="正方形/長方形 23"/>
            <p:cNvSpPr/>
            <p:nvPr/>
          </p:nvSpPr>
          <p:spPr>
            <a:xfrm>
              <a:off x="7987585" y="1119132"/>
              <a:ext cx="942314" cy="260852"/>
            </a:xfrm>
            <a:prstGeom prst="rect">
              <a:avLst/>
            </a:prstGeom>
            <a:solidFill>
              <a:srgbClr val="FFBA6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tx1"/>
                  </a:solidFill>
                </a:rPr>
                <a:t>ピエモンテ州</a:t>
              </a: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8719931" y="3335491"/>
              <a:ext cx="881268" cy="266532"/>
            </a:xfrm>
            <a:prstGeom prst="rect">
              <a:avLst/>
            </a:prstGeom>
            <a:solidFill>
              <a:srgbClr val="A1B67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tx1"/>
                  </a:solidFill>
                </a:rPr>
                <a:t>リグーリア州</a:t>
              </a: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1185378" y="2261152"/>
              <a:ext cx="707403" cy="213691"/>
            </a:xfrm>
            <a:prstGeom prst="rect">
              <a:avLst/>
            </a:prstGeom>
            <a:solidFill>
              <a:srgbClr val="73C48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tx1"/>
                  </a:solidFill>
                </a:rPr>
                <a:t>ベネト州</a:t>
              </a: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11113057" y="2854796"/>
              <a:ext cx="893413" cy="276030"/>
            </a:xfrm>
            <a:prstGeom prst="rect">
              <a:avLst/>
            </a:prstGeom>
            <a:solidFill>
              <a:srgbClr val="F0989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tx1"/>
                  </a:solidFill>
                </a:rPr>
                <a:t>エミリア＝ロマーニャ州</a:t>
              </a: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7802218" y="1442019"/>
              <a:ext cx="758687" cy="313251"/>
            </a:xfrm>
            <a:prstGeom prst="rect">
              <a:avLst/>
            </a:prstGeom>
            <a:solidFill>
              <a:srgbClr val="969F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tx1"/>
                  </a:solidFill>
                </a:rPr>
                <a:t>バッレ・ダオスタ州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9887491" y="687321"/>
              <a:ext cx="1268466" cy="277046"/>
            </a:xfrm>
            <a:prstGeom prst="rect">
              <a:avLst/>
            </a:prstGeom>
            <a:solidFill>
              <a:srgbClr val="CAC45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tx1"/>
                  </a:solidFill>
                </a:rPr>
                <a:t>トレンティーノ＝アルト・アディジェ州</a:t>
              </a: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1058437" y="964367"/>
              <a:ext cx="1129205" cy="223461"/>
            </a:xfrm>
            <a:prstGeom prst="rect">
              <a:avLst/>
            </a:prstGeom>
            <a:solidFill>
              <a:srgbClr val="5ACBF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tx1"/>
                  </a:solidFill>
                </a:rPr>
                <a:t>フリウリ＝ベネチア・ジュリア州</a:t>
              </a:r>
            </a:p>
          </p:txBody>
        </p:sp>
      </p:grpSp>
      <p:sp>
        <p:nvSpPr>
          <p:cNvPr id="32" name="正方形/長方形 31"/>
          <p:cNvSpPr/>
          <p:nvPr/>
        </p:nvSpPr>
        <p:spPr>
          <a:xfrm>
            <a:off x="192183" y="2984463"/>
            <a:ext cx="1074045" cy="311551"/>
          </a:xfrm>
          <a:prstGeom prst="rect">
            <a:avLst/>
          </a:prstGeom>
          <a:solidFill>
            <a:srgbClr val="F49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経済動向</a:t>
            </a:r>
          </a:p>
        </p:txBody>
      </p:sp>
      <p:sp>
        <p:nvSpPr>
          <p:cNvPr id="6" name="星 5 5"/>
          <p:cNvSpPr/>
          <p:nvPr/>
        </p:nvSpPr>
        <p:spPr>
          <a:xfrm>
            <a:off x="10038522" y="2952623"/>
            <a:ext cx="187616" cy="187616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615884" y="3074407"/>
            <a:ext cx="10157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</a:rPr>
              <a:t>ボローニャ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571043" y="160857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chemeClr val="bg1"/>
                </a:solidFill>
              </a:rPr>
              <a:t>2025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年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7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月</a:t>
            </a:r>
            <a:endParaRPr kumimoji="1" lang="en-US" altLang="ja-JP" sz="1400" b="1" dirty="0">
              <a:solidFill>
                <a:schemeClr val="bg1"/>
              </a:solidFill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</a:rPr>
              <a:t>在ミラノ総領事館</a:t>
            </a:r>
          </a:p>
        </p:txBody>
      </p:sp>
    </p:spTree>
    <p:extLst>
      <p:ext uri="{BB962C8B-B14F-4D97-AF65-F5344CB8AC3E}">
        <p14:creationId xmlns:p14="http://schemas.microsoft.com/office/powerpoint/2010/main" val="1389097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568</Words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経済概況（エミリア＝ロマーニャ州）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